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10058400" cy="7772400"/>
  <p:notesSz cx="9309100" cy="7023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2448">
          <p15:clr>
            <a:srgbClr val="A4A3A4"/>
          </p15:clr>
        </p15:guide>
        <p15:guide id="4" pos="31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ffany" initials="T" lastIdx="2" clrIdx="0">
    <p:extLst/>
  </p:cmAuthor>
  <p:cmAuthor id="2" name="Windows User" initials="WU" lastIdx="1" clrIdx="1"/>
  <p:cmAuthor id="3" name="Danielle Stepien" initials="DS"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588" autoAdjust="0"/>
    <p:restoredTop sz="88589" autoAdjust="0"/>
  </p:normalViewPr>
  <p:slideViewPr>
    <p:cSldViewPr snapToGrid="0">
      <p:cViewPr>
        <p:scale>
          <a:sx n="202" d="100"/>
          <a:sy n="202" d="100"/>
        </p:scale>
        <p:origin x="144" y="-5130"/>
      </p:cViewPr>
      <p:guideLst>
        <p:guide orient="horz" pos="2160"/>
        <p:guide pos="3840"/>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5/10/relationships/revisionInfo" Target="revisionInfo.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stepien\Downloads\Master%20Outcome%20Databs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14902714087333"/>
          <c:y val="4.8928925278082604E-2"/>
          <c:w val="0.78404251234574962"/>
          <c:h val="0.70675264116669156"/>
        </c:manualLayout>
      </c:layout>
      <c:scatterChart>
        <c:scatterStyle val="lineMarker"/>
        <c:varyColors val="0"/>
        <c:ser>
          <c:idx val="0"/>
          <c:order val="0"/>
          <c:tx>
            <c:v>Males</c:v>
          </c:tx>
          <c:spPr>
            <a:ln w="28575">
              <a:noFill/>
            </a:ln>
          </c:spPr>
          <c:marker>
            <c:symbol val="diamond"/>
            <c:size val="4"/>
            <c:spPr>
              <a:ln w="6350">
                <a:solidFill>
                  <a:schemeClr val="tx1"/>
                </a:solidFill>
              </a:ln>
            </c:spPr>
          </c:marker>
          <c:trendline>
            <c:spPr>
              <a:ln w="15875" cap="flat" cmpd="sng" algn="ctr">
                <a:solidFill>
                  <a:schemeClr val="accent1">
                    <a:shade val="95000"/>
                    <a:satMod val="105000"/>
                  </a:schemeClr>
                </a:solidFill>
                <a:prstDash val="solid"/>
              </a:ln>
              <a:effectLst/>
            </c:spPr>
            <c:trendlineType val="linear"/>
            <c:dispRSqr val="0"/>
            <c:dispEq val="0"/>
          </c:trendline>
          <c:xVal>
            <c:numRef>
              <c:f>'Correlations- set up for Excel '!$B$2:$B$41</c:f>
              <c:numCache>
                <c:formatCode>#,##0.00</c:formatCode>
                <c:ptCount val="40"/>
                <c:pt idx="0">
                  <c:v>31.444216290212182</c:v>
                </c:pt>
                <c:pt idx="1">
                  <c:v>29.650924024640656</c:v>
                </c:pt>
                <c:pt idx="2">
                  <c:v>28.358658453114305</c:v>
                </c:pt>
                <c:pt idx="3">
                  <c:v>29.609856262833677</c:v>
                </c:pt>
                <c:pt idx="4">
                  <c:v>32.610540725530456</c:v>
                </c:pt>
                <c:pt idx="5">
                  <c:v>28.610540725530459</c:v>
                </c:pt>
                <c:pt idx="6">
                  <c:v>15.937029431895962</c:v>
                </c:pt>
                <c:pt idx="7">
                  <c:v>26.527036276522928</c:v>
                </c:pt>
                <c:pt idx="8">
                  <c:v>7.0253251197809723</c:v>
                </c:pt>
                <c:pt idx="9">
                  <c:v>9.1909650924024646</c:v>
                </c:pt>
                <c:pt idx="10">
                  <c:v>33.620807665982205</c:v>
                </c:pt>
                <c:pt idx="11">
                  <c:v>11.928815879534566</c:v>
                </c:pt>
                <c:pt idx="12">
                  <c:v>15.400410677618069</c:v>
                </c:pt>
                <c:pt idx="13">
                  <c:v>7.6878850102669407</c:v>
                </c:pt>
                <c:pt idx="14">
                  <c:v>16.744695414099933</c:v>
                </c:pt>
                <c:pt idx="15">
                  <c:v>38.058863791923343</c:v>
                </c:pt>
                <c:pt idx="16">
                  <c:v>37.023956194387409</c:v>
                </c:pt>
                <c:pt idx="17">
                  <c:v>10.97056810403833</c:v>
                </c:pt>
                <c:pt idx="18">
                  <c:v>30.455852156057496</c:v>
                </c:pt>
                <c:pt idx="19">
                  <c:v>16.744695414099933</c:v>
                </c:pt>
                <c:pt idx="20">
                  <c:v>51.025325119780973</c:v>
                </c:pt>
                <c:pt idx="21">
                  <c:v>12.194387405886379</c:v>
                </c:pt>
                <c:pt idx="22">
                  <c:v>30.140999315537304</c:v>
                </c:pt>
                <c:pt idx="23">
                  <c:v>11.83025325119781</c:v>
                </c:pt>
                <c:pt idx="24">
                  <c:v>15.619438740588638</c:v>
                </c:pt>
                <c:pt idx="25">
                  <c:v>39.233401779603014</c:v>
                </c:pt>
                <c:pt idx="26">
                  <c:v>25.626283367556468</c:v>
                </c:pt>
                <c:pt idx="27">
                  <c:v>22.414784394250514</c:v>
                </c:pt>
                <c:pt idx="28">
                  <c:v>32.109514031485283</c:v>
                </c:pt>
                <c:pt idx="29">
                  <c:v>37.519507186858313</c:v>
                </c:pt>
                <c:pt idx="30">
                  <c:v>28.413415468856947</c:v>
                </c:pt>
                <c:pt idx="31">
                  <c:v>28.290212183436001</c:v>
                </c:pt>
                <c:pt idx="32">
                  <c:v>23.028062970568104</c:v>
                </c:pt>
                <c:pt idx="33">
                  <c:v>43.181382614647504</c:v>
                </c:pt>
                <c:pt idx="34">
                  <c:v>16.11772758384668</c:v>
                </c:pt>
                <c:pt idx="35">
                  <c:v>10.861054072553046</c:v>
                </c:pt>
                <c:pt idx="36">
                  <c:v>29.078713210130047</c:v>
                </c:pt>
                <c:pt idx="37">
                  <c:v>41.609856262833674</c:v>
                </c:pt>
                <c:pt idx="38">
                  <c:v>30.937713894592743</c:v>
                </c:pt>
                <c:pt idx="39">
                  <c:v>26.523429266755759</c:v>
                </c:pt>
              </c:numCache>
            </c:numRef>
          </c:xVal>
          <c:yVal>
            <c:numRef>
              <c:f>'Correlations- set up for Excel '!$F$2:$F$41</c:f>
              <c:numCache>
                <c:formatCode>General</c:formatCode>
                <c:ptCount val="40"/>
                <c:pt idx="0">
                  <c:v>10</c:v>
                </c:pt>
                <c:pt idx="1">
                  <c:v>15</c:v>
                </c:pt>
                <c:pt idx="2">
                  <c:v>31</c:v>
                </c:pt>
                <c:pt idx="3">
                  <c:v>5.5</c:v>
                </c:pt>
                <c:pt idx="4">
                  <c:v>17.5</c:v>
                </c:pt>
                <c:pt idx="5">
                  <c:v>9</c:v>
                </c:pt>
                <c:pt idx="6">
                  <c:v>17</c:v>
                </c:pt>
                <c:pt idx="7">
                  <c:v>11.5</c:v>
                </c:pt>
                <c:pt idx="8">
                  <c:v>15</c:v>
                </c:pt>
                <c:pt idx="9">
                  <c:v>9</c:v>
                </c:pt>
                <c:pt idx="10">
                  <c:v>18</c:v>
                </c:pt>
                <c:pt idx="11">
                  <c:v>11.5</c:v>
                </c:pt>
                <c:pt idx="12">
                  <c:v>8.5</c:v>
                </c:pt>
                <c:pt idx="13">
                  <c:v>9</c:v>
                </c:pt>
                <c:pt idx="14">
                  <c:v>21</c:v>
                </c:pt>
                <c:pt idx="15">
                  <c:v>13</c:v>
                </c:pt>
                <c:pt idx="16">
                  <c:v>13</c:v>
                </c:pt>
                <c:pt idx="17">
                  <c:v>5</c:v>
                </c:pt>
                <c:pt idx="18">
                  <c:v>7.5</c:v>
                </c:pt>
                <c:pt idx="19">
                  <c:v>10.5</c:v>
                </c:pt>
                <c:pt idx="20">
                  <c:v>10</c:v>
                </c:pt>
                <c:pt idx="21">
                  <c:v>11</c:v>
                </c:pt>
                <c:pt idx="22">
                  <c:v>11.5</c:v>
                </c:pt>
                <c:pt idx="23">
                  <c:v>13.5</c:v>
                </c:pt>
                <c:pt idx="24">
                  <c:v>14</c:v>
                </c:pt>
                <c:pt idx="25">
                  <c:v>26.5</c:v>
                </c:pt>
                <c:pt idx="26">
                  <c:v>19</c:v>
                </c:pt>
                <c:pt idx="27">
                  <c:v>20.5</c:v>
                </c:pt>
                <c:pt idx="28">
                  <c:v>19</c:v>
                </c:pt>
                <c:pt idx="29">
                  <c:v>20</c:v>
                </c:pt>
                <c:pt idx="30">
                  <c:v>17</c:v>
                </c:pt>
                <c:pt idx="31">
                  <c:v>17.5</c:v>
                </c:pt>
                <c:pt idx="32">
                  <c:v>24</c:v>
                </c:pt>
                <c:pt idx="33">
                  <c:v>20</c:v>
                </c:pt>
                <c:pt idx="34">
                  <c:v>15</c:v>
                </c:pt>
                <c:pt idx="35">
                  <c:v>13.5</c:v>
                </c:pt>
                <c:pt idx="36">
                  <c:v>9</c:v>
                </c:pt>
                <c:pt idx="37">
                  <c:v>5.5</c:v>
                </c:pt>
                <c:pt idx="38">
                  <c:v>16.5</c:v>
                </c:pt>
                <c:pt idx="39">
                  <c:v>9</c:v>
                </c:pt>
              </c:numCache>
            </c:numRef>
          </c:yVal>
          <c:smooth val="0"/>
          <c:extLst>
            <c:ext xmlns:c16="http://schemas.microsoft.com/office/drawing/2014/chart" uri="{C3380CC4-5D6E-409C-BE32-E72D297353CC}">
              <c16:uniqueId val="{00000000-1C83-4DCB-AD16-A48098BE671A}"/>
            </c:ext>
          </c:extLst>
        </c:ser>
        <c:ser>
          <c:idx val="1"/>
          <c:order val="1"/>
          <c:tx>
            <c:v>Females</c:v>
          </c:tx>
          <c:spPr>
            <a:ln w="28575">
              <a:noFill/>
            </a:ln>
          </c:spPr>
          <c:marker>
            <c:symbol val="square"/>
            <c:size val="4"/>
            <c:spPr>
              <a:solidFill>
                <a:srgbClr val="FFFF99"/>
              </a:solidFill>
              <a:ln w="6350">
                <a:solidFill>
                  <a:schemeClr val="tx1"/>
                </a:solidFill>
              </a:ln>
            </c:spPr>
          </c:marker>
          <c:trendline>
            <c:spPr>
              <a:ln w="19050" cap="flat" cmpd="sng" algn="ctr">
                <a:solidFill>
                  <a:srgbClr val="FFCC00"/>
                </a:solidFill>
                <a:prstDash val="solid"/>
                <a:headEnd type="none"/>
              </a:ln>
              <a:effectLst/>
            </c:spPr>
            <c:trendlineType val="linear"/>
            <c:dispRSqr val="0"/>
            <c:dispEq val="0"/>
          </c:trendline>
          <c:xVal>
            <c:numRef>
              <c:f>'Correlations- set up for Excel '!$B$42:$B$66</c:f>
              <c:numCache>
                <c:formatCode>#,##0.00</c:formatCode>
                <c:ptCount val="25"/>
                <c:pt idx="0">
                  <c:v>7.0253251197809723</c:v>
                </c:pt>
                <c:pt idx="1">
                  <c:v>37.297741273100613</c:v>
                </c:pt>
                <c:pt idx="2">
                  <c:v>38.02327173169062</c:v>
                </c:pt>
                <c:pt idx="3">
                  <c:v>41.221081451060918</c:v>
                </c:pt>
                <c:pt idx="4">
                  <c:v>25.27583846680356</c:v>
                </c:pt>
                <c:pt idx="5">
                  <c:v>14.023271731690622</c:v>
                </c:pt>
                <c:pt idx="6">
                  <c:v>31.255304585900067</c:v>
                </c:pt>
                <c:pt idx="7">
                  <c:v>34.81177275838467</c:v>
                </c:pt>
                <c:pt idx="8">
                  <c:v>28.120465434633811</c:v>
                </c:pt>
                <c:pt idx="9">
                  <c:v>33.385352498288846</c:v>
                </c:pt>
                <c:pt idx="10">
                  <c:v>12.024640657084189</c:v>
                </c:pt>
                <c:pt idx="11">
                  <c:v>24.153319644079399</c:v>
                </c:pt>
                <c:pt idx="12">
                  <c:v>15.611225188227241</c:v>
                </c:pt>
                <c:pt idx="13">
                  <c:v>31.827515400410679</c:v>
                </c:pt>
                <c:pt idx="14">
                  <c:v>34.1409993155373</c:v>
                </c:pt>
                <c:pt idx="15">
                  <c:v>32.996577686516083</c:v>
                </c:pt>
                <c:pt idx="16">
                  <c:v>30.335386721423681</c:v>
                </c:pt>
                <c:pt idx="17">
                  <c:v>31.017111567419576</c:v>
                </c:pt>
                <c:pt idx="18">
                  <c:v>37.798767967145793</c:v>
                </c:pt>
                <c:pt idx="19">
                  <c:v>12.158795345653662</c:v>
                </c:pt>
                <c:pt idx="20">
                  <c:v>40.202600958247778</c:v>
                </c:pt>
                <c:pt idx="21">
                  <c:v>19.307323750855577</c:v>
                </c:pt>
                <c:pt idx="22">
                  <c:v>30.90759753593429</c:v>
                </c:pt>
                <c:pt idx="23">
                  <c:v>14.650239561943874</c:v>
                </c:pt>
                <c:pt idx="24">
                  <c:v>33.596167008898014</c:v>
                </c:pt>
              </c:numCache>
            </c:numRef>
          </c:xVal>
          <c:yVal>
            <c:numRef>
              <c:f>'Correlations- set up for Excel '!$F$42:$F$67</c:f>
              <c:numCache>
                <c:formatCode>General</c:formatCode>
                <c:ptCount val="26"/>
                <c:pt idx="0">
                  <c:v>0</c:v>
                </c:pt>
                <c:pt idx="1">
                  <c:v>23.5</c:v>
                </c:pt>
                <c:pt idx="2">
                  <c:v>20</c:v>
                </c:pt>
                <c:pt idx="3">
                  <c:v>14.5</c:v>
                </c:pt>
                <c:pt idx="4">
                  <c:v>7.5</c:v>
                </c:pt>
                <c:pt idx="5">
                  <c:v>24</c:v>
                </c:pt>
                <c:pt idx="6">
                  <c:v>11</c:v>
                </c:pt>
                <c:pt idx="7">
                  <c:v>0.5</c:v>
                </c:pt>
                <c:pt idx="8">
                  <c:v>11.5</c:v>
                </c:pt>
                <c:pt idx="9">
                  <c:v>22</c:v>
                </c:pt>
                <c:pt idx="10">
                  <c:v>22</c:v>
                </c:pt>
                <c:pt idx="11">
                  <c:v>46</c:v>
                </c:pt>
                <c:pt idx="12">
                  <c:v>40</c:v>
                </c:pt>
                <c:pt idx="13">
                  <c:v>12</c:v>
                </c:pt>
                <c:pt idx="14">
                  <c:v>4</c:v>
                </c:pt>
                <c:pt idx="15">
                  <c:v>25.5</c:v>
                </c:pt>
                <c:pt idx="16">
                  <c:v>21.5</c:v>
                </c:pt>
                <c:pt idx="17">
                  <c:v>19.5</c:v>
                </c:pt>
                <c:pt idx="18">
                  <c:v>24</c:v>
                </c:pt>
                <c:pt idx="19">
                  <c:v>20</c:v>
                </c:pt>
                <c:pt idx="20">
                  <c:v>17.5</c:v>
                </c:pt>
                <c:pt idx="21">
                  <c:v>9</c:v>
                </c:pt>
                <c:pt idx="22">
                  <c:v>6</c:v>
                </c:pt>
                <c:pt idx="23">
                  <c:v>16</c:v>
                </c:pt>
                <c:pt idx="24">
                  <c:v>20.5</c:v>
                </c:pt>
                <c:pt idx="25">
                  <c:v>18.5</c:v>
                </c:pt>
              </c:numCache>
            </c:numRef>
          </c:yVal>
          <c:smooth val="0"/>
          <c:extLst>
            <c:ext xmlns:c16="http://schemas.microsoft.com/office/drawing/2014/chart" uri="{C3380CC4-5D6E-409C-BE32-E72D297353CC}">
              <c16:uniqueId val="{00000001-1C83-4DCB-AD16-A48098BE671A}"/>
            </c:ext>
          </c:extLst>
        </c:ser>
        <c:dLbls>
          <c:showLegendKey val="0"/>
          <c:showVal val="0"/>
          <c:showCatName val="0"/>
          <c:showSerName val="0"/>
          <c:showPercent val="0"/>
          <c:showBubbleSize val="0"/>
        </c:dLbls>
        <c:axId val="81995264"/>
        <c:axId val="81997184"/>
      </c:scatterChart>
      <c:valAx>
        <c:axId val="81995264"/>
        <c:scaling>
          <c:orientation val="minMax"/>
        </c:scaling>
        <c:delete val="0"/>
        <c:axPos val="b"/>
        <c:title>
          <c:tx>
            <c:rich>
              <a:bodyPr/>
              <a:lstStyle/>
              <a:p>
                <a:pPr>
                  <a:defRPr sz="600"/>
                </a:pPr>
                <a:r>
                  <a:rPr lang="en-US" sz="600"/>
                  <a:t>Time Post Injury (years)</a:t>
                </a:r>
              </a:p>
            </c:rich>
          </c:tx>
          <c:layout/>
          <c:overlay val="0"/>
        </c:title>
        <c:numFmt formatCode="#,##0.00" sourceLinked="1"/>
        <c:majorTickMark val="none"/>
        <c:minorTickMark val="none"/>
        <c:tickLblPos val="nextTo"/>
        <c:txPr>
          <a:bodyPr/>
          <a:lstStyle/>
          <a:p>
            <a:pPr>
              <a:defRPr sz="600"/>
            </a:pPr>
            <a:endParaRPr lang="en-US"/>
          </a:p>
        </c:txPr>
        <c:crossAx val="81997184"/>
        <c:crosses val="autoZero"/>
        <c:crossBetween val="midCat"/>
      </c:valAx>
      <c:valAx>
        <c:axId val="81997184"/>
        <c:scaling>
          <c:orientation val="minMax"/>
          <c:max val="50"/>
          <c:min val="0"/>
        </c:scaling>
        <c:delete val="0"/>
        <c:axPos val="l"/>
        <c:majorGridlines/>
        <c:title>
          <c:tx>
            <c:rich>
              <a:bodyPr/>
              <a:lstStyle/>
              <a:p>
                <a:pPr>
                  <a:defRPr sz="600"/>
                </a:pPr>
                <a:r>
                  <a:rPr lang="en-US" sz="600"/>
                  <a:t>Medical Acuity Composite</a:t>
                </a:r>
              </a:p>
            </c:rich>
          </c:tx>
          <c:layout>
            <c:manualLayout>
              <c:xMode val="edge"/>
              <c:yMode val="edge"/>
              <c:x val="1.8611320020328836E-2"/>
              <c:y val="0.15329779030038634"/>
            </c:manualLayout>
          </c:layout>
          <c:overlay val="0"/>
        </c:title>
        <c:numFmt formatCode="General" sourceLinked="1"/>
        <c:majorTickMark val="none"/>
        <c:minorTickMark val="none"/>
        <c:tickLblPos val="nextTo"/>
        <c:txPr>
          <a:bodyPr/>
          <a:lstStyle/>
          <a:p>
            <a:pPr>
              <a:defRPr sz="600"/>
            </a:pPr>
            <a:endParaRPr lang="en-US"/>
          </a:p>
        </c:txPr>
        <c:crossAx val="81995264"/>
        <c:crosses val="autoZero"/>
        <c:crossBetween val="midCat"/>
        <c:majorUnit val="10"/>
      </c:valAx>
      <c:spPr>
        <a:solidFill>
          <a:srgbClr val="EDEDED"/>
        </a:solidFill>
      </c:spPr>
    </c:plotArea>
    <c:legend>
      <c:legendPos val="r"/>
      <c:legendEntry>
        <c:idx val="2"/>
        <c:delete val="1"/>
      </c:legendEntry>
      <c:legendEntry>
        <c:idx val="3"/>
        <c:delete val="1"/>
      </c:legendEntry>
      <c:layout>
        <c:manualLayout>
          <c:xMode val="edge"/>
          <c:yMode val="edge"/>
          <c:x val="0.7812124201655205"/>
          <c:y val="0.10883681459675178"/>
          <c:w val="0.14017099783422562"/>
          <c:h val="0.18158784467475977"/>
        </c:manualLayout>
      </c:layout>
      <c:overlay val="0"/>
      <c:spPr>
        <a:solidFill>
          <a:srgbClr val="EDEDED"/>
        </a:solidFill>
        <a:ln>
          <a:noFill/>
        </a:ln>
      </c:spPr>
      <c:txPr>
        <a:bodyPr/>
        <a:lstStyle/>
        <a:p>
          <a:pPr>
            <a:defRPr sz="600"/>
          </a:pPr>
          <a:endParaRPr lang="en-US"/>
        </a:p>
      </c:txPr>
    </c:legend>
    <c:plotVisOnly val="1"/>
    <c:dispBlanksAs val="gap"/>
    <c:showDLblsOverMax val="0"/>
  </c:chart>
  <c:spPr>
    <a:solidFill>
      <a:srgbClr val="EDEDED"/>
    </a:solidFill>
    <a:ln w="19050">
      <a:solidFill>
        <a:schemeClr val="tx1"/>
      </a:solidFill>
    </a:ln>
    <a:effectLst>
      <a:outerShdw blurRad="50800" dist="50800" dir="5400000" algn="ctr" rotWithShape="0">
        <a:schemeClr val="bg1">
          <a:lumMod val="95000"/>
        </a:schemeClr>
      </a:outerShdw>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838" cy="352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73675" y="0"/>
            <a:ext cx="4033838" cy="352425"/>
          </a:xfrm>
          <a:prstGeom prst="rect">
            <a:avLst/>
          </a:prstGeom>
        </p:spPr>
        <p:txBody>
          <a:bodyPr vert="horz" lIns="91440" tIns="45720" rIns="91440" bIns="45720" rtlCol="0"/>
          <a:lstStyle>
            <a:lvl1pPr algn="r">
              <a:defRPr sz="1200"/>
            </a:lvl1pPr>
          </a:lstStyle>
          <a:p>
            <a:fld id="{6E130F0D-B840-4B65-A879-AB34191F4E67}" type="datetimeFigureOut">
              <a:rPr lang="en-US" smtClean="0"/>
              <a:t>1/22/2019</a:t>
            </a:fld>
            <a:endParaRPr lang="en-US"/>
          </a:p>
        </p:txBody>
      </p:sp>
      <p:sp>
        <p:nvSpPr>
          <p:cNvPr id="4" name="Slide Image Placeholder 3"/>
          <p:cNvSpPr>
            <a:spLocks noGrp="1" noRot="1" noChangeAspect="1"/>
          </p:cNvSpPr>
          <p:nvPr>
            <p:ph type="sldImg" idx="2"/>
          </p:nvPr>
        </p:nvSpPr>
        <p:spPr>
          <a:xfrm>
            <a:off x="3121025" y="877888"/>
            <a:ext cx="3067050" cy="23701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79788"/>
            <a:ext cx="7448550" cy="2765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70675"/>
            <a:ext cx="4033838" cy="352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73675" y="6670675"/>
            <a:ext cx="4033838" cy="352425"/>
          </a:xfrm>
          <a:prstGeom prst="rect">
            <a:avLst/>
          </a:prstGeom>
        </p:spPr>
        <p:txBody>
          <a:bodyPr vert="horz" lIns="91440" tIns="45720" rIns="91440" bIns="45720" rtlCol="0" anchor="b"/>
          <a:lstStyle>
            <a:lvl1pPr algn="r">
              <a:defRPr sz="1200"/>
            </a:lvl1pPr>
          </a:lstStyle>
          <a:p>
            <a:fld id="{C03C1C2D-8387-4347-A620-8B71D8089FB6}" type="slidenum">
              <a:rPr lang="en-US" smtClean="0"/>
              <a:t>‹#›</a:t>
            </a:fld>
            <a:endParaRPr lang="en-US"/>
          </a:p>
        </p:txBody>
      </p:sp>
    </p:spTree>
    <p:extLst>
      <p:ext uri="{BB962C8B-B14F-4D97-AF65-F5344CB8AC3E}">
        <p14:creationId xmlns:p14="http://schemas.microsoft.com/office/powerpoint/2010/main" val="1945749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One thing I would encourage you to consider is rewriting the first hypothesis so that it states individuals with poorer psychological adjustment will utilize medical resources more. Only for consistency, as that was the way you described it in the results.</a:t>
            </a:r>
            <a:endParaRPr lang="en-US" dirty="0"/>
          </a:p>
        </p:txBody>
      </p:sp>
      <p:sp>
        <p:nvSpPr>
          <p:cNvPr id="4" name="Slide Number Placeholder 3"/>
          <p:cNvSpPr>
            <a:spLocks noGrp="1"/>
          </p:cNvSpPr>
          <p:nvPr>
            <p:ph type="sldNum" sz="quarter" idx="10"/>
          </p:nvPr>
        </p:nvSpPr>
        <p:spPr/>
        <p:txBody>
          <a:bodyPr/>
          <a:lstStyle/>
          <a:p>
            <a:fld id="{C03C1C2D-8387-4347-A620-8B71D8089FB6}" type="slidenum">
              <a:rPr lang="en-US" smtClean="0"/>
              <a:t>1</a:t>
            </a:fld>
            <a:endParaRPr lang="en-US"/>
          </a:p>
        </p:txBody>
      </p:sp>
    </p:spTree>
    <p:extLst>
      <p:ext uri="{BB962C8B-B14F-4D97-AF65-F5344CB8AC3E}">
        <p14:creationId xmlns:p14="http://schemas.microsoft.com/office/powerpoint/2010/main" val="76813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272011"/>
            <a:ext cx="7543800" cy="2705947"/>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4F1C3-E0DE-48FA-AEA7-86633A9B6AB7}"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EF8C3-5FE5-4ECF-ADA8-E20FBC428193}" type="slidenum">
              <a:rPr lang="en-US" smtClean="0"/>
              <a:t>‹#›</a:t>
            </a:fld>
            <a:endParaRPr lang="en-US"/>
          </a:p>
        </p:txBody>
      </p:sp>
    </p:spTree>
    <p:extLst>
      <p:ext uri="{BB962C8B-B14F-4D97-AF65-F5344CB8AC3E}">
        <p14:creationId xmlns:p14="http://schemas.microsoft.com/office/powerpoint/2010/main" val="2830931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B4F1C3-E0DE-48FA-AEA7-86633A9B6AB7}"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EF8C3-5FE5-4ECF-ADA8-E20FBC428193}" type="slidenum">
              <a:rPr lang="en-US" smtClean="0"/>
              <a:t>‹#›</a:t>
            </a:fld>
            <a:endParaRPr lang="en-US"/>
          </a:p>
        </p:txBody>
      </p:sp>
    </p:spTree>
    <p:extLst>
      <p:ext uri="{BB962C8B-B14F-4D97-AF65-F5344CB8AC3E}">
        <p14:creationId xmlns:p14="http://schemas.microsoft.com/office/powerpoint/2010/main" val="1945459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2"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B4F1C3-E0DE-48FA-AEA7-86633A9B6AB7}"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EF8C3-5FE5-4ECF-ADA8-E20FBC428193}" type="slidenum">
              <a:rPr lang="en-US" smtClean="0"/>
              <a:t>‹#›</a:t>
            </a:fld>
            <a:endParaRPr lang="en-US"/>
          </a:p>
        </p:txBody>
      </p:sp>
    </p:spTree>
    <p:extLst>
      <p:ext uri="{BB962C8B-B14F-4D97-AF65-F5344CB8AC3E}">
        <p14:creationId xmlns:p14="http://schemas.microsoft.com/office/powerpoint/2010/main" val="1537360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B4F1C3-E0DE-48FA-AEA7-86633A9B6AB7}"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EF8C3-5FE5-4ECF-ADA8-E20FBC428193}" type="slidenum">
              <a:rPr lang="en-US" smtClean="0"/>
              <a:t>‹#›</a:t>
            </a:fld>
            <a:endParaRPr lang="en-US"/>
          </a:p>
        </p:txBody>
      </p:sp>
    </p:spTree>
    <p:extLst>
      <p:ext uri="{BB962C8B-B14F-4D97-AF65-F5344CB8AC3E}">
        <p14:creationId xmlns:p14="http://schemas.microsoft.com/office/powerpoint/2010/main" val="160448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6" y="1937704"/>
            <a:ext cx="8675370" cy="3233102"/>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86276" y="5201392"/>
            <a:ext cx="8675370" cy="170021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B4F1C3-E0DE-48FA-AEA7-86633A9B6AB7}"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EF8C3-5FE5-4ECF-ADA8-E20FBC428193}" type="slidenum">
              <a:rPr lang="en-US" smtClean="0"/>
              <a:t>‹#›</a:t>
            </a:fld>
            <a:endParaRPr lang="en-US"/>
          </a:p>
        </p:txBody>
      </p:sp>
    </p:spTree>
    <p:extLst>
      <p:ext uri="{BB962C8B-B14F-4D97-AF65-F5344CB8AC3E}">
        <p14:creationId xmlns:p14="http://schemas.microsoft.com/office/powerpoint/2010/main" val="3641921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B4F1C3-E0DE-48FA-AEA7-86633A9B6AB7}"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EF8C3-5FE5-4ECF-ADA8-E20FBC428193}" type="slidenum">
              <a:rPr lang="en-US" smtClean="0"/>
              <a:t>‹#›</a:t>
            </a:fld>
            <a:endParaRPr lang="en-US"/>
          </a:p>
        </p:txBody>
      </p:sp>
    </p:spTree>
    <p:extLst>
      <p:ext uri="{BB962C8B-B14F-4D97-AF65-F5344CB8AC3E}">
        <p14:creationId xmlns:p14="http://schemas.microsoft.com/office/powerpoint/2010/main" val="4181263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09"/>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5" y="1905318"/>
            <a:ext cx="4276130" cy="9337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92065" y="2839085"/>
            <a:ext cx="4276130"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B4F1C3-E0DE-48FA-AEA7-86633A9B6AB7}" type="datetimeFigureOut">
              <a:rPr lang="en-US" smtClean="0"/>
              <a:t>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7EF8C3-5FE5-4ECF-ADA8-E20FBC428193}" type="slidenum">
              <a:rPr lang="en-US" smtClean="0"/>
              <a:t>‹#›</a:t>
            </a:fld>
            <a:endParaRPr lang="en-US"/>
          </a:p>
        </p:txBody>
      </p:sp>
    </p:spTree>
    <p:extLst>
      <p:ext uri="{BB962C8B-B14F-4D97-AF65-F5344CB8AC3E}">
        <p14:creationId xmlns:p14="http://schemas.microsoft.com/office/powerpoint/2010/main" val="1518916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B4F1C3-E0DE-48FA-AEA7-86633A9B6AB7}" type="datetimeFigureOut">
              <a:rPr lang="en-US" smtClean="0"/>
              <a:t>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7EF8C3-5FE5-4ECF-ADA8-E20FBC428193}" type="slidenum">
              <a:rPr lang="en-US" smtClean="0"/>
              <a:t>‹#›</a:t>
            </a:fld>
            <a:endParaRPr lang="en-US"/>
          </a:p>
        </p:txBody>
      </p:sp>
    </p:spTree>
    <p:extLst>
      <p:ext uri="{BB962C8B-B14F-4D97-AF65-F5344CB8AC3E}">
        <p14:creationId xmlns:p14="http://schemas.microsoft.com/office/powerpoint/2010/main" val="3904632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4F1C3-E0DE-48FA-AEA7-86633A9B6AB7}" type="datetimeFigureOut">
              <a:rPr lang="en-US" smtClean="0"/>
              <a:t>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7EF8C3-5FE5-4ECF-ADA8-E20FBC428193}" type="slidenum">
              <a:rPr lang="en-US" smtClean="0"/>
              <a:t>‹#›</a:t>
            </a:fld>
            <a:endParaRPr lang="en-US"/>
          </a:p>
        </p:txBody>
      </p:sp>
    </p:spTree>
    <p:extLst>
      <p:ext uri="{BB962C8B-B14F-4D97-AF65-F5344CB8AC3E}">
        <p14:creationId xmlns:p14="http://schemas.microsoft.com/office/powerpoint/2010/main" val="3845776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76130" y="1119082"/>
            <a:ext cx="5092065" cy="552344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B4F1C3-E0DE-48FA-AEA7-86633A9B6AB7}"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EF8C3-5FE5-4ECF-ADA8-E20FBC428193}" type="slidenum">
              <a:rPr lang="en-US" smtClean="0"/>
              <a:t>‹#›</a:t>
            </a:fld>
            <a:endParaRPr lang="en-US"/>
          </a:p>
        </p:txBody>
      </p:sp>
    </p:spTree>
    <p:extLst>
      <p:ext uri="{BB962C8B-B14F-4D97-AF65-F5344CB8AC3E}">
        <p14:creationId xmlns:p14="http://schemas.microsoft.com/office/powerpoint/2010/main" val="376141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2"/>
            <a:ext cx="5092065" cy="552344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B4F1C3-E0DE-48FA-AEA7-86633A9B6AB7}"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EF8C3-5FE5-4ECF-ADA8-E20FBC428193}" type="slidenum">
              <a:rPr lang="en-US" smtClean="0"/>
              <a:t>‹#›</a:t>
            </a:fld>
            <a:endParaRPr lang="en-US"/>
          </a:p>
        </p:txBody>
      </p:sp>
    </p:spTree>
    <p:extLst>
      <p:ext uri="{BB962C8B-B14F-4D97-AF65-F5344CB8AC3E}">
        <p14:creationId xmlns:p14="http://schemas.microsoft.com/office/powerpoint/2010/main" val="3559342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09"/>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4"/>
            <a:ext cx="2263140" cy="413808"/>
          </a:xfrm>
          <a:prstGeom prst="rect">
            <a:avLst/>
          </a:prstGeom>
        </p:spPr>
        <p:txBody>
          <a:bodyPr vert="horz" lIns="91440" tIns="45720" rIns="91440" bIns="45720" rtlCol="0" anchor="ctr"/>
          <a:lstStyle>
            <a:lvl1pPr algn="l">
              <a:defRPr sz="1200">
                <a:solidFill>
                  <a:schemeClr val="tx1">
                    <a:tint val="75000"/>
                  </a:schemeClr>
                </a:solidFill>
              </a:defRPr>
            </a:lvl1pPr>
          </a:lstStyle>
          <a:p>
            <a:fld id="{85B4F1C3-E0DE-48FA-AEA7-86633A9B6AB7}" type="datetimeFigureOut">
              <a:rPr lang="en-US" smtClean="0"/>
              <a:t>1/22/2019</a:t>
            </a:fld>
            <a:endParaRPr lang="en-US"/>
          </a:p>
        </p:txBody>
      </p:sp>
      <p:sp>
        <p:nvSpPr>
          <p:cNvPr id="5" name="Footer Placeholder 4"/>
          <p:cNvSpPr>
            <a:spLocks noGrp="1"/>
          </p:cNvSpPr>
          <p:nvPr>
            <p:ph type="ftr" sz="quarter" idx="3"/>
          </p:nvPr>
        </p:nvSpPr>
        <p:spPr>
          <a:xfrm>
            <a:off x="3331845" y="7203864"/>
            <a:ext cx="3394710" cy="41380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4"/>
            <a:ext cx="2263140" cy="413808"/>
          </a:xfrm>
          <a:prstGeom prst="rect">
            <a:avLst/>
          </a:prstGeom>
        </p:spPr>
        <p:txBody>
          <a:bodyPr vert="horz" lIns="91440" tIns="45720" rIns="91440" bIns="45720" rtlCol="0" anchor="ctr"/>
          <a:lstStyle>
            <a:lvl1pPr algn="r">
              <a:defRPr sz="1200">
                <a:solidFill>
                  <a:schemeClr val="tx1">
                    <a:tint val="75000"/>
                  </a:schemeClr>
                </a:solidFill>
              </a:defRPr>
            </a:lvl1pPr>
          </a:lstStyle>
          <a:p>
            <a:fld id="{CA7EF8C3-5FE5-4ECF-ADA8-E20FBC428193}" type="slidenum">
              <a:rPr lang="en-US" smtClean="0"/>
              <a:t>‹#›</a:t>
            </a:fld>
            <a:endParaRPr lang="en-US"/>
          </a:p>
        </p:txBody>
      </p:sp>
    </p:spTree>
    <p:extLst>
      <p:ext uri="{BB962C8B-B14F-4D97-AF65-F5344CB8AC3E}">
        <p14:creationId xmlns:p14="http://schemas.microsoft.com/office/powerpoint/2010/main" val="11551316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6098F14-DA46-4FAB-ADB8-19652115C768}"/>
              </a:ext>
            </a:extLst>
          </p:cNvPr>
          <p:cNvSpPr txBox="1"/>
          <p:nvPr/>
        </p:nvSpPr>
        <p:spPr>
          <a:xfrm>
            <a:off x="1316200" y="95842"/>
            <a:ext cx="7487398" cy="1384995"/>
          </a:xfrm>
          <a:prstGeom prst="rect">
            <a:avLst/>
          </a:prstGeom>
          <a:noFill/>
        </p:spPr>
        <p:txBody>
          <a:bodyPr wrap="square" rtlCol="0">
            <a:spAutoFit/>
          </a:bodyPr>
          <a:lstStyle/>
          <a:p>
            <a:pPr algn="ctr"/>
            <a:r>
              <a:rPr lang="en-US" b="1" dirty="0"/>
              <a:t>Relationship Between Psychological Adjustment and Utilization of Medical Resources in a Severe Brain Injury Population</a:t>
            </a:r>
          </a:p>
          <a:p>
            <a:pPr algn="ctr"/>
            <a:endParaRPr lang="en-US" sz="1200" b="1" dirty="0"/>
          </a:p>
          <a:p>
            <a:pPr algn="ctr"/>
            <a:r>
              <a:rPr lang="en-US" sz="1200" dirty="0"/>
              <a:t>Danielle Stepien, B.A., Tiffany Channing, </a:t>
            </a:r>
            <a:r>
              <a:rPr lang="en-US" sz="1200" dirty="0" err="1"/>
              <a:t>Psy.D</a:t>
            </a:r>
            <a:r>
              <a:rPr lang="en-US" sz="1200" dirty="0"/>
              <a:t>., &amp; Kyle Haggerty, Ph.D.</a:t>
            </a:r>
          </a:p>
          <a:p>
            <a:pPr algn="ctr"/>
            <a:endParaRPr lang="en-US" sz="1200" b="1" dirty="0"/>
          </a:p>
          <a:p>
            <a:pPr algn="ctr"/>
            <a:r>
              <a:rPr lang="en-US" sz="1200" b="1" dirty="0"/>
              <a:t>Bancroft </a:t>
            </a:r>
            <a:r>
              <a:rPr lang="en-US" sz="1200" b="1" dirty="0" err="1"/>
              <a:t>NeuroRehab</a:t>
            </a:r>
            <a:r>
              <a:rPr lang="en-US" sz="1200" b="1" dirty="0"/>
              <a:t>, Mount Laurel, NJ</a:t>
            </a:r>
          </a:p>
        </p:txBody>
      </p:sp>
      <p:sp>
        <p:nvSpPr>
          <p:cNvPr id="5" name="TextBox 4">
            <a:extLst>
              <a:ext uri="{FF2B5EF4-FFF2-40B4-BE49-F238E27FC236}">
                <a16:creationId xmlns:a16="http://schemas.microsoft.com/office/drawing/2014/main" id="{FE5B5FFE-B80D-4605-A065-1EFBD85B10A7}"/>
              </a:ext>
            </a:extLst>
          </p:cNvPr>
          <p:cNvSpPr txBox="1"/>
          <p:nvPr/>
        </p:nvSpPr>
        <p:spPr>
          <a:xfrm>
            <a:off x="1289232" y="1534534"/>
            <a:ext cx="859844" cy="246221"/>
          </a:xfrm>
          <a:prstGeom prst="rect">
            <a:avLst/>
          </a:prstGeom>
          <a:noFill/>
        </p:spPr>
        <p:txBody>
          <a:bodyPr wrap="square" rtlCol="0">
            <a:spAutoFit/>
          </a:bodyPr>
          <a:lstStyle/>
          <a:p>
            <a:pPr algn="ctr"/>
            <a:r>
              <a:rPr lang="en-US" sz="1000" b="1" dirty="0"/>
              <a:t>Introduction</a:t>
            </a:r>
          </a:p>
        </p:txBody>
      </p:sp>
      <p:sp>
        <p:nvSpPr>
          <p:cNvPr id="7" name="Shape 62">
            <a:extLst>
              <a:ext uri="{FF2B5EF4-FFF2-40B4-BE49-F238E27FC236}">
                <a16:creationId xmlns:a16="http://schemas.microsoft.com/office/drawing/2014/main" id="{3AFCFAC5-D952-4F53-B8FD-4BE0FC3A1FDB}"/>
              </a:ext>
            </a:extLst>
          </p:cNvPr>
          <p:cNvSpPr txBox="1"/>
          <p:nvPr/>
        </p:nvSpPr>
        <p:spPr>
          <a:xfrm>
            <a:off x="167791" y="1789200"/>
            <a:ext cx="3115111" cy="1160193"/>
          </a:xfrm>
          <a:prstGeom prst="rect">
            <a:avLst/>
          </a:prstGeom>
          <a:solidFill>
            <a:schemeClr val="accent3">
              <a:lumMod val="20000"/>
              <a:lumOff val="80000"/>
            </a:schemeClr>
          </a:solidFill>
          <a:ln w="19050" cap="flat" cmpd="sng">
            <a:solidFill>
              <a:schemeClr val="dk1"/>
            </a:solidFill>
            <a:prstDash val="solid"/>
            <a:miter/>
            <a:headEnd type="none" w="med" len="med"/>
            <a:tailEnd type="none" w="med" len="med"/>
          </a:ln>
        </p:spPr>
        <p:txBody>
          <a:bodyPr lIns="45720" tIns="45720" rIns="45720" bIns="45720" anchor="t" anchorCtr="0">
            <a:noAutofit/>
          </a:bodyPr>
          <a:lstStyle/>
          <a:p>
            <a:pPr marL="95250" indent="-95250">
              <a:buFont typeface="Arial" panose="020B0604020202020204" pitchFamily="34" charset="0"/>
              <a:buChar char="•"/>
            </a:pPr>
            <a:r>
              <a:rPr lang="en-US" sz="650" dirty="0"/>
              <a:t>An acquired brain injury (ABI) commonly affects multiple domains of functioning (e.g., psychological, physical, social/interpersonal)</a:t>
            </a:r>
          </a:p>
          <a:p>
            <a:pPr marL="287338" lvl="1" indent="-95250">
              <a:buFont typeface="Arial" panose="020B0604020202020204" pitchFamily="34" charset="0"/>
              <a:buChar char="•"/>
            </a:pPr>
            <a:r>
              <a:rPr lang="en-US" sz="650" dirty="0"/>
              <a:t>Mood-related symptoms (e.g., depression, anxiety, anger) are common sequelae following an ABI.</a:t>
            </a:r>
          </a:p>
          <a:p>
            <a:pPr marL="287338" lvl="1" indent="-95250">
              <a:buFont typeface="Arial" panose="020B0604020202020204" pitchFamily="34" charset="0"/>
              <a:buChar char="•"/>
            </a:pPr>
            <a:r>
              <a:rPr lang="en-US" sz="650" dirty="0"/>
              <a:t>A higher frequency of mood disorders may be found in more severe brain injuries.</a:t>
            </a:r>
            <a:r>
              <a:rPr lang="en-US" sz="650" baseline="30000" dirty="0"/>
              <a:t>1</a:t>
            </a:r>
          </a:p>
          <a:p>
            <a:pPr marL="95250" indent="-95250">
              <a:buFont typeface="Arial" panose="020B0604020202020204" pitchFamily="34" charset="0"/>
              <a:buChar char="•"/>
            </a:pPr>
            <a:r>
              <a:rPr lang="en-US" sz="650" dirty="0"/>
              <a:t>Treatment for individuals who sustained more severe injuries typically includes partial or inpatient rehabilitation.</a:t>
            </a:r>
          </a:p>
          <a:p>
            <a:pPr marL="95250" indent="-95250">
              <a:buFont typeface="Arial" panose="020B0604020202020204" pitchFamily="34" charset="0"/>
              <a:buChar char="•"/>
            </a:pPr>
            <a:r>
              <a:rPr lang="en-US" sz="650" dirty="0"/>
              <a:t>To date, research in this area is limited primarily to mild ABIs and individuals enrolled in outpatient or short-term recovery programs.</a:t>
            </a:r>
            <a:r>
              <a:rPr lang="en-US" sz="650" baseline="30000" dirty="0"/>
              <a:t>2</a:t>
            </a:r>
          </a:p>
        </p:txBody>
      </p:sp>
      <p:sp>
        <p:nvSpPr>
          <p:cNvPr id="8" name="Shape 62">
            <a:extLst>
              <a:ext uri="{FF2B5EF4-FFF2-40B4-BE49-F238E27FC236}">
                <a16:creationId xmlns:a16="http://schemas.microsoft.com/office/drawing/2014/main" id="{A7DB2E34-FE4B-4DC5-B252-7DF6B1F5CCB4}"/>
              </a:ext>
            </a:extLst>
          </p:cNvPr>
          <p:cNvSpPr txBox="1"/>
          <p:nvPr/>
        </p:nvSpPr>
        <p:spPr>
          <a:xfrm>
            <a:off x="3441134" y="1780755"/>
            <a:ext cx="3411903" cy="803166"/>
          </a:xfrm>
          <a:prstGeom prst="rect">
            <a:avLst/>
          </a:prstGeom>
          <a:solidFill>
            <a:schemeClr val="accent3">
              <a:lumMod val="20000"/>
              <a:lumOff val="80000"/>
            </a:schemeClr>
          </a:solidFill>
          <a:ln w="19050" cap="flat" cmpd="sng">
            <a:solidFill>
              <a:schemeClr val="dk1"/>
            </a:solidFill>
            <a:prstDash val="solid"/>
            <a:miter/>
            <a:headEnd type="none" w="med" len="med"/>
            <a:tailEnd type="none" w="med" len="med"/>
          </a:ln>
        </p:spPr>
        <p:txBody>
          <a:bodyPr lIns="25718" tIns="25718" rIns="25718" bIns="25718" anchor="t" anchorCtr="0">
            <a:noAutofit/>
          </a:bodyPr>
          <a:lstStyle/>
          <a:p>
            <a:pPr marL="111125" indent="-111125">
              <a:buFont typeface="Arial" panose="020B0604020202020204" pitchFamily="34" charset="0"/>
              <a:buChar char="•"/>
            </a:pPr>
            <a:r>
              <a:rPr lang="en-US" sz="650" dirty="0"/>
              <a:t>The current study was a retrospective, cross-sectional single-cohort design.</a:t>
            </a:r>
          </a:p>
          <a:p>
            <a:pPr marL="111125" indent="-111125">
              <a:buFont typeface="Arial" panose="020B0604020202020204" pitchFamily="34" charset="0"/>
              <a:buChar char="•"/>
            </a:pPr>
            <a:r>
              <a:rPr lang="en-US" sz="650" dirty="0"/>
              <a:t>Outcome screenings were completed annually by the resident, direct staff, or family member to assess patient functional well-being and injury progression. Direct staff scored and documented all measures.</a:t>
            </a:r>
          </a:p>
          <a:p>
            <a:pPr marL="111125" indent="-111125">
              <a:buFont typeface="Arial" panose="020B0604020202020204" pitchFamily="34" charset="0"/>
              <a:buChar char="•"/>
            </a:pPr>
            <a:r>
              <a:rPr lang="en-US" sz="650" dirty="0"/>
              <a:t>Medical acuity information was collected from a review of patient records.</a:t>
            </a:r>
          </a:p>
          <a:p>
            <a:pPr marL="111125" indent="-111125">
              <a:buFont typeface="Arial" panose="020B0604020202020204" pitchFamily="34" charset="0"/>
              <a:buChar char="•"/>
            </a:pPr>
            <a:r>
              <a:rPr lang="en-US" sz="650" dirty="0"/>
              <a:t>Composite medical acuity was measured as emergency room (ER) visits and medical appointments in the same year. </a:t>
            </a:r>
          </a:p>
        </p:txBody>
      </p:sp>
      <p:sp>
        <p:nvSpPr>
          <p:cNvPr id="10" name="Shape 62">
            <a:extLst>
              <a:ext uri="{FF2B5EF4-FFF2-40B4-BE49-F238E27FC236}">
                <a16:creationId xmlns:a16="http://schemas.microsoft.com/office/drawing/2014/main" id="{8C81BC97-2612-4868-B9C1-3AE3656ED3D6}"/>
              </a:ext>
            </a:extLst>
          </p:cNvPr>
          <p:cNvSpPr txBox="1"/>
          <p:nvPr/>
        </p:nvSpPr>
        <p:spPr>
          <a:xfrm>
            <a:off x="174784" y="3190998"/>
            <a:ext cx="3115111" cy="786405"/>
          </a:xfrm>
          <a:prstGeom prst="rect">
            <a:avLst/>
          </a:prstGeom>
          <a:solidFill>
            <a:schemeClr val="accent3">
              <a:lumMod val="20000"/>
              <a:lumOff val="80000"/>
            </a:schemeClr>
          </a:solidFill>
          <a:ln w="19050" cap="flat" cmpd="sng">
            <a:solidFill>
              <a:schemeClr val="dk1"/>
            </a:solidFill>
            <a:prstDash val="solid"/>
            <a:miter/>
            <a:headEnd type="none" w="med" len="med"/>
            <a:tailEnd type="none" w="med" len="med"/>
          </a:ln>
        </p:spPr>
        <p:txBody>
          <a:bodyPr lIns="45720" tIns="45720" rIns="45720" bIns="45720" anchor="t" anchorCtr="0">
            <a:noAutofit/>
          </a:bodyPr>
          <a:lstStyle/>
          <a:p>
            <a:pPr marL="112713" indent="-58738">
              <a:buFont typeface="Arial" panose="020B0604020202020204" pitchFamily="34" charset="0"/>
              <a:buChar char="•"/>
            </a:pPr>
            <a:r>
              <a:rPr lang="en-US" sz="650" dirty="0"/>
              <a:t>Participants were adult residents with moderate to severe ABIs at a post-acute rehabilitation program (</a:t>
            </a:r>
            <a:r>
              <a:rPr lang="en-US" sz="650" i="1" dirty="0"/>
              <a:t>n = </a:t>
            </a:r>
            <a:r>
              <a:rPr lang="en-US" sz="650" dirty="0"/>
              <a:t>63) for about 25% of their lives (</a:t>
            </a:r>
            <a:r>
              <a:rPr lang="en-US" sz="650" i="1" dirty="0"/>
              <a:t>M </a:t>
            </a:r>
            <a:r>
              <a:rPr lang="en-US" sz="650" dirty="0"/>
              <a:t>= 13.27, </a:t>
            </a:r>
            <a:r>
              <a:rPr lang="en-US" sz="650" i="1" dirty="0"/>
              <a:t>SD </a:t>
            </a:r>
            <a:r>
              <a:rPr lang="en-US" sz="650" dirty="0"/>
              <a:t>= 8.58).</a:t>
            </a:r>
          </a:p>
          <a:p>
            <a:pPr marL="112713" indent="-58738">
              <a:buFont typeface="Arial" panose="020B0604020202020204" pitchFamily="34" charset="0"/>
              <a:buChar char="•"/>
            </a:pPr>
            <a:r>
              <a:rPr lang="en-US" sz="650" dirty="0"/>
              <a:t>Residents were primarily male (61%), middle aged (</a:t>
            </a:r>
            <a:r>
              <a:rPr lang="en-US" sz="650" i="1" dirty="0"/>
              <a:t>M = </a:t>
            </a:r>
            <a:r>
              <a:rPr lang="en-US" sz="650" dirty="0"/>
              <a:t>52.28, </a:t>
            </a:r>
            <a:r>
              <a:rPr lang="en-US" sz="650" i="1" dirty="0"/>
              <a:t>SD </a:t>
            </a:r>
            <a:r>
              <a:rPr lang="en-US" sz="650" dirty="0"/>
              <a:t>= 12.77), and averaged 26.50 years (</a:t>
            </a:r>
            <a:r>
              <a:rPr lang="en-US" sz="650" i="1" dirty="0"/>
              <a:t>SD </a:t>
            </a:r>
            <a:r>
              <a:rPr lang="en-US" sz="650" dirty="0"/>
              <a:t>= 10.43) post injury.</a:t>
            </a:r>
          </a:p>
          <a:p>
            <a:pPr marL="112713" indent="-58738">
              <a:buFont typeface="Arial" panose="020B0604020202020204" pitchFamily="34" charset="0"/>
              <a:buChar char="•"/>
            </a:pPr>
            <a:r>
              <a:rPr lang="en-US" sz="650" dirty="0"/>
              <a:t>Most common injuries included motor vehicle accidents, falls, and  biological origins. </a:t>
            </a:r>
          </a:p>
          <a:p>
            <a:pPr marL="112713" indent="-58738">
              <a:buFont typeface="Arial" panose="020B0604020202020204" pitchFamily="34" charset="0"/>
              <a:buChar char="•"/>
            </a:pPr>
            <a:r>
              <a:rPr lang="en-US" sz="650" dirty="0"/>
              <a:t>Residents received therapies  including speech, physical, occupational, and psychotherapy.</a:t>
            </a:r>
          </a:p>
          <a:p>
            <a:endParaRPr lang="en-US" sz="650" dirty="0"/>
          </a:p>
        </p:txBody>
      </p:sp>
      <p:sp>
        <p:nvSpPr>
          <p:cNvPr id="12" name="Shape 62">
            <a:extLst>
              <a:ext uri="{FF2B5EF4-FFF2-40B4-BE49-F238E27FC236}">
                <a16:creationId xmlns:a16="http://schemas.microsoft.com/office/drawing/2014/main" id="{5B2CD2C9-7C97-4358-989E-A8398AAB2422}"/>
              </a:ext>
            </a:extLst>
          </p:cNvPr>
          <p:cNvSpPr txBox="1"/>
          <p:nvPr/>
        </p:nvSpPr>
        <p:spPr>
          <a:xfrm>
            <a:off x="7064444" y="2912382"/>
            <a:ext cx="2839223" cy="1430442"/>
          </a:xfrm>
          <a:prstGeom prst="rect">
            <a:avLst/>
          </a:prstGeom>
          <a:solidFill>
            <a:schemeClr val="accent3">
              <a:lumMod val="20000"/>
              <a:lumOff val="80000"/>
            </a:schemeClr>
          </a:solidFill>
          <a:ln w="19050" cap="flat" cmpd="sng">
            <a:solidFill>
              <a:schemeClr val="dk1"/>
            </a:solidFill>
            <a:prstDash val="solid"/>
            <a:miter/>
            <a:headEnd type="none" w="med" len="med"/>
            <a:tailEnd type="none" w="med" len="med"/>
          </a:ln>
        </p:spPr>
        <p:txBody>
          <a:bodyPr lIns="45720" tIns="45720" rIns="45720" bIns="45720" anchor="t" anchorCtr="0">
            <a:noAutofit/>
          </a:bodyPr>
          <a:lstStyle/>
          <a:p>
            <a:pPr marL="114300" indent="-114300">
              <a:buFont typeface="Arial" panose="020B0604020202020204" pitchFamily="34" charset="0"/>
              <a:buChar char="•"/>
              <a:tabLst>
                <a:tab pos="55563" algn="l"/>
              </a:tabLst>
            </a:pPr>
            <a:r>
              <a:rPr lang="en-US" sz="650" b="1" dirty="0"/>
              <a:t>Physical</a:t>
            </a:r>
            <a:r>
              <a:rPr lang="en-US" sz="650" dirty="0"/>
              <a:t>: A linear regression revealed that the WHOQOL-BREF Physical domain significantly predicted medical acuity </a:t>
            </a:r>
            <a:r>
              <a:rPr lang="en-US" sz="650" i="1" dirty="0"/>
              <a:t>R</a:t>
            </a:r>
            <a:r>
              <a:rPr lang="en-US" sz="650" i="1" baseline="30000" dirty="0"/>
              <a:t>2</a:t>
            </a:r>
            <a:r>
              <a:rPr lang="en-US" sz="650" dirty="0"/>
              <a:t>=0.27, </a:t>
            </a:r>
            <a:r>
              <a:rPr lang="en-US" sz="650" i="1" dirty="0"/>
              <a:t>F</a:t>
            </a:r>
            <a:r>
              <a:rPr lang="en-US" sz="650" dirty="0"/>
              <a:t>(1, 58) =4.55, </a:t>
            </a:r>
            <a:r>
              <a:rPr lang="en-US" sz="650" i="1" dirty="0"/>
              <a:t>p</a:t>
            </a:r>
            <a:r>
              <a:rPr lang="en-US" sz="650" dirty="0"/>
              <a:t>&lt;.05.</a:t>
            </a:r>
          </a:p>
          <a:p>
            <a:pPr marL="114300" indent="-114300">
              <a:buFont typeface="Arial" panose="020B0604020202020204" pitchFamily="34" charset="0"/>
              <a:buChar char="•"/>
            </a:pPr>
            <a:r>
              <a:rPr lang="en-US" sz="650" dirty="0"/>
              <a:t>Significant negative relationship between physical quality of life and utilization of medical resources (p&lt;.05).</a:t>
            </a:r>
          </a:p>
          <a:p>
            <a:pPr marL="342900" lvl="1" indent="-57150">
              <a:buFont typeface="Arial" panose="020B0604020202020204" pitchFamily="34" charset="0"/>
              <a:buChar char="•"/>
            </a:pPr>
            <a:r>
              <a:rPr lang="en-US" sz="650" dirty="0"/>
              <a:t>Persons with better physical quality of life did not require higher levels of medical acuity.</a:t>
            </a:r>
          </a:p>
          <a:p>
            <a:pPr marL="95250" indent="-95250">
              <a:buFont typeface="Arial" panose="020B0604020202020204" pitchFamily="34" charset="0"/>
              <a:buChar char="•"/>
            </a:pPr>
            <a:r>
              <a:rPr lang="en-US" sz="650" b="1" dirty="0"/>
              <a:t>Psychological</a:t>
            </a:r>
            <a:r>
              <a:rPr lang="en-US" sz="650" dirty="0"/>
              <a:t>: A simultaneous regression revealed that the MPAI-4 Adjustment Index explained a significant proportion of the patient’s medical acuity score, </a:t>
            </a:r>
            <a:r>
              <a:rPr lang="en-US" sz="650" i="1" dirty="0"/>
              <a:t>R</a:t>
            </a:r>
            <a:r>
              <a:rPr lang="en-US" sz="650" i="1" baseline="30000" dirty="0"/>
              <a:t>2</a:t>
            </a:r>
            <a:r>
              <a:rPr lang="en-US" sz="650" dirty="0"/>
              <a:t>=0.34, </a:t>
            </a:r>
            <a:r>
              <a:rPr lang="en-US" sz="650" i="1" dirty="0"/>
              <a:t>F</a:t>
            </a:r>
            <a:r>
              <a:rPr lang="en-US" sz="650" dirty="0"/>
              <a:t>(4, 58) =5.540, </a:t>
            </a:r>
            <a:r>
              <a:rPr lang="en-US" sz="650" i="1" dirty="0"/>
              <a:t>p</a:t>
            </a:r>
            <a:r>
              <a:rPr lang="en-US" sz="650" dirty="0"/>
              <a:t>&lt;.05.</a:t>
            </a:r>
          </a:p>
          <a:p>
            <a:pPr marL="344488" lvl="2" indent="-95250">
              <a:buFont typeface="Arial" panose="020B0604020202020204" pitchFamily="34" charset="0"/>
              <a:buChar char="•"/>
              <a:tabLst>
                <a:tab pos="569913" algn="l"/>
              </a:tabLst>
            </a:pPr>
            <a:r>
              <a:rPr lang="en-US" sz="650" dirty="0"/>
              <a:t>Age, years post-injury, and gender were controlled for</a:t>
            </a:r>
          </a:p>
          <a:p>
            <a:pPr marL="95250" lvl="1" indent="-95250">
              <a:buFont typeface="Arial" panose="020B0604020202020204" pitchFamily="34" charset="0"/>
              <a:buChar char="•"/>
            </a:pPr>
            <a:r>
              <a:rPr lang="en-US" sz="650" dirty="0"/>
              <a:t>Significant positive relationship between psychological adjustment and utilization of medical resources (p&lt;.05).</a:t>
            </a:r>
          </a:p>
          <a:p>
            <a:pPr marL="342900" lvl="1" indent="-95250">
              <a:buFont typeface="Arial" panose="020B0604020202020204" pitchFamily="34" charset="0"/>
              <a:buChar char="•"/>
            </a:pPr>
            <a:r>
              <a:rPr lang="en-US" sz="650" dirty="0"/>
              <a:t>Persons with mood disorders or severe psychological mood symptoms utilized medical resources more than those who did not.</a:t>
            </a:r>
          </a:p>
          <a:p>
            <a:pPr marL="95250" indent="-95250">
              <a:buFont typeface="Arial" panose="020B0604020202020204" pitchFamily="34" charset="0"/>
              <a:buChar char="•"/>
            </a:pPr>
            <a:endParaRPr lang="en-US" sz="650" dirty="0"/>
          </a:p>
          <a:p>
            <a:pPr marL="342900" lvl="1" indent="-95250">
              <a:buFont typeface="Arial" panose="020B0604020202020204" pitchFamily="34" charset="0"/>
              <a:buChar char="•"/>
            </a:pPr>
            <a:endParaRPr lang="en-US" sz="650" dirty="0"/>
          </a:p>
        </p:txBody>
      </p:sp>
      <p:sp>
        <p:nvSpPr>
          <p:cNvPr id="13" name="Shape 62">
            <a:extLst>
              <a:ext uri="{FF2B5EF4-FFF2-40B4-BE49-F238E27FC236}">
                <a16:creationId xmlns:a16="http://schemas.microsoft.com/office/drawing/2014/main" id="{F2E6FBE5-2B77-420F-9EF1-9AC570DDE186}"/>
              </a:ext>
            </a:extLst>
          </p:cNvPr>
          <p:cNvSpPr txBox="1"/>
          <p:nvPr/>
        </p:nvSpPr>
        <p:spPr>
          <a:xfrm>
            <a:off x="160795" y="4386257"/>
            <a:ext cx="3129100" cy="1347459"/>
          </a:xfrm>
          <a:prstGeom prst="rect">
            <a:avLst/>
          </a:prstGeom>
          <a:solidFill>
            <a:schemeClr val="accent3">
              <a:lumMod val="20000"/>
              <a:lumOff val="80000"/>
            </a:schemeClr>
          </a:solidFill>
          <a:ln w="19050" cap="flat" cmpd="sng">
            <a:solidFill>
              <a:schemeClr val="dk1"/>
            </a:solidFill>
            <a:prstDash val="solid"/>
            <a:miter/>
            <a:headEnd type="none" w="med" len="med"/>
            <a:tailEnd type="none" w="med" len="med"/>
          </a:ln>
        </p:spPr>
        <p:txBody>
          <a:bodyPr lIns="45720" tIns="45720" rIns="45720" bIns="45720" anchor="t" anchorCtr="0">
            <a:noAutofit/>
          </a:bodyPr>
          <a:lstStyle/>
          <a:p>
            <a:r>
              <a:rPr lang="en-US" sz="650" b="1" u="sng" dirty="0"/>
              <a:t>Clinician-Rated Functioning</a:t>
            </a:r>
          </a:p>
          <a:p>
            <a:pPr marL="57150" indent="-57150">
              <a:buFont typeface="Arial" panose="020B0604020202020204" pitchFamily="34" charset="0"/>
              <a:buChar char="•"/>
            </a:pPr>
            <a:r>
              <a:rPr lang="en-US" sz="650" dirty="0"/>
              <a:t>The Mayo-Portland Adaptability Inventory (MPAI-4)</a:t>
            </a:r>
            <a:r>
              <a:rPr lang="en-US" sz="650" baseline="30000" dirty="0"/>
              <a:t>3</a:t>
            </a:r>
            <a:r>
              <a:rPr lang="en-US" sz="650" dirty="0"/>
              <a:t> is a 29-item questionnaire (</a:t>
            </a:r>
            <a:r>
              <a:rPr lang="el-GR" sz="650" dirty="0"/>
              <a:t>α</a:t>
            </a:r>
            <a:r>
              <a:rPr lang="en-US" sz="650" dirty="0"/>
              <a:t> = .76-.83) comprised of three domains (Ability, Adjustment, Participation) designed to assess functional outcomes in patients following brain injuries. The Adjustment Index subscale was used to measure levels of depression, anxiety, and sensitivity to psychological factors. Lower scores indicate better adaptability.</a:t>
            </a:r>
          </a:p>
          <a:p>
            <a:pPr marL="57150" indent="-57150">
              <a:buFont typeface="Arial" panose="020B0604020202020204" pitchFamily="34" charset="0"/>
              <a:buChar char="•"/>
            </a:pPr>
            <a:r>
              <a:rPr lang="en-US" sz="650" dirty="0"/>
              <a:t>The World Health Organization Quality of Life (WHOQOL-BREF)</a:t>
            </a:r>
            <a:r>
              <a:rPr lang="en-US" sz="650" baseline="30000" dirty="0"/>
              <a:t>4</a:t>
            </a:r>
            <a:r>
              <a:rPr lang="en-US" sz="650" dirty="0"/>
              <a:t> is a 26-item measure (</a:t>
            </a:r>
            <a:r>
              <a:rPr lang="el-GR" sz="650" dirty="0"/>
              <a:t>α</a:t>
            </a:r>
            <a:r>
              <a:rPr lang="en-US" sz="650" dirty="0"/>
              <a:t> = .51-.77) that evaluates  perceived well-being across  four domains (Physical, Psychological, Social, Environmental). The measure is scored in the positive direction.</a:t>
            </a:r>
          </a:p>
          <a:p>
            <a:r>
              <a:rPr lang="en-US" sz="650" b="1" u="sng" dirty="0"/>
              <a:t>Medical Acuity</a:t>
            </a:r>
          </a:p>
          <a:p>
            <a:pPr marL="60325" indent="-57150">
              <a:buFont typeface="Arial" panose="020B0604020202020204" pitchFamily="34" charset="0"/>
              <a:buChar char="•"/>
            </a:pPr>
            <a:r>
              <a:rPr lang="en-US" sz="650" dirty="0"/>
              <a:t>A medical acuity composite outcome variable was created to include participants’ emergency room visits and medical appointments in the same year.</a:t>
            </a:r>
          </a:p>
        </p:txBody>
      </p:sp>
      <p:sp>
        <p:nvSpPr>
          <p:cNvPr id="15" name="Shape 62">
            <a:extLst>
              <a:ext uri="{FF2B5EF4-FFF2-40B4-BE49-F238E27FC236}">
                <a16:creationId xmlns:a16="http://schemas.microsoft.com/office/drawing/2014/main" id="{D693EE4F-34FB-4008-8F56-69C980CDBDFF}"/>
              </a:ext>
            </a:extLst>
          </p:cNvPr>
          <p:cNvSpPr txBox="1"/>
          <p:nvPr/>
        </p:nvSpPr>
        <p:spPr>
          <a:xfrm>
            <a:off x="7062584" y="5414610"/>
            <a:ext cx="2839223" cy="883858"/>
          </a:xfrm>
          <a:prstGeom prst="rect">
            <a:avLst/>
          </a:prstGeom>
          <a:solidFill>
            <a:schemeClr val="accent3">
              <a:lumMod val="20000"/>
              <a:lumOff val="80000"/>
            </a:schemeClr>
          </a:solidFill>
          <a:ln w="19050" cap="flat" cmpd="sng">
            <a:solidFill>
              <a:schemeClr val="dk1"/>
            </a:solidFill>
            <a:prstDash val="solid"/>
            <a:miter/>
            <a:headEnd type="none" w="med" len="med"/>
            <a:tailEnd type="none" w="med" len="med"/>
          </a:ln>
        </p:spPr>
        <p:txBody>
          <a:bodyPr lIns="45720" tIns="45720" rIns="45720" bIns="45720" anchor="t" anchorCtr="0">
            <a:noAutofit/>
          </a:bodyPr>
          <a:lstStyle/>
          <a:p>
            <a:pPr marL="57150" indent="-57150">
              <a:buFont typeface="Arial" panose="020B0604020202020204" pitchFamily="34" charset="0"/>
              <a:buChar char="•"/>
            </a:pPr>
            <a:r>
              <a:rPr lang="en-US" sz="650" dirty="0"/>
              <a:t>The current study lacks some generalizability for persons with ABI outside of most post-acute rehabilitation facilities. </a:t>
            </a:r>
          </a:p>
          <a:p>
            <a:pPr marL="57150" indent="-57150">
              <a:buFont typeface="Arial" panose="020B0604020202020204" pitchFamily="34" charset="0"/>
              <a:buChar char="•"/>
            </a:pPr>
            <a:r>
              <a:rPr lang="en-US" sz="650" dirty="0"/>
              <a:t>Although the measures used in this study demonstrated adequate psychometrics, overlapping subscales measuring similar constructs may have contributed to stronger correlations.</a:t>
            </a:r>
          </a:p>
          <a:p>
            <a:pPr marL="57150" indent="-57150">
              <a:buFont typeface="Arial" panose="020B0604020202020204" pitchFamily="34" charset="0"/>
              <a:buChar char="•"/>
            </a:pPr>
            <a:r>
              <a:rPr lang="en-US" sz="650" dirty="0"/>
              <a:t>Further investigation is warranted and should explore predictive factors of recovery outcomes for severe ABI to improve clinical and medical outcomes for this population.</a:t>
            </a:r>
          </a:p>
          <a:p>
            <a:endParaRPr lang="en-US" sz="650" dirty="0"/>
          </a:p>
          <a:p>
            <a:endParaRPr lang="en-US" sz="650" dirty="0"/>
          </a:p>
        </p:txBody>
      </p:sp>
      <p:sp>
        <p:nvSpPr>
          <p:cNvPr id="16" name="TextBox 15">
            <a:extLst>
              <a:ext uri="{FF2B5EF4-FFF2-40B4-BE49-F238E27FC236}">
                <a16:creationId xmlns:a16="http://schemas.microsoft.com/office/drawing/2014/main" id="{2AC8987E-996B-444D-8553-83A528A1B464}"/>
              </a:ext>
            </a:extLst>
          </p:cNvPr>
          <p:cNvSpPr txBox="1"/>
          <p:nvPr/>
        </p:nvSpPr>
        <p:spPr>
          <a:xfrm>
            <a:off x="1302867" y="2949393"/>
            <a:ext cx="844957" cy="241605"/>
          </a:xfrm>
          <a:prstGeom prst="rect">
            <a:avLst/>
          </a:prstGeom>
          <a:noFill/>
        </p:spPr>
        <p:txBody>
          <a:bodyPr wrap="square" lIns="25718" tIns="41148" rIns="25718" rtlCol="0">
            <a:spAutoFit/>
          </a:bodyPr>
          <a:lstStyle/>
          <a:p>
            <a:pPr algn="ctr"/>
            <a:r>
              <a:rPr lang="en-US" sz="1000" b="1" dirty="0"/>
              <a:t>Participants</a:t>
            </a:r>
          </a:p>
        </p:txBody>
      </p:sp>
      <p:sp>
        <p:nvSpPr>
          <p:cNvPr id="17" name="TextBox 16">
            <a:extLst>
              <a:ext uri="{FF2B5EF4-FFF2-40B4-BE49-F238E27FC236}">
                <a16:creationId xmlns:a16="http://schemas.microsoft.com/office/drawing/2014/main" id="{86F52E77-71D4-4356-BCFC-D85E45EB2C41}"/>
              </a:ext>
            </a:extLst>
          </p:cNvPr>
          <p:cNvSpPr txBox="1"/>
          <p:nvPr/>
        </p:nvSpPr>
        <p:spPr>
          <a:xfrm>
            <a:off x="1201715" y="4049724"/>
            <a:ext cx="1048866" cy="246221"/>
          </a:xfrm>
          <a:prstGeom prst="rect">
            <a:avLst/>
          </a:prstGeom>
          <a:noFill/>
        </p:spPr>
        <p:txBody>
          <a:bodyPr wrap="square" rtlCol="0">
            <a:spAutoFit/>
          </a:bodyPr>
          <a:lstStyle/>
          <a:p>
            <a:pPr algn="ctr"/>
            <a:r>
              <a:rPr lang="en-US" sz="1000" b="1" dirty="0"/>
              <a:t>Measures</a:t>
            </a:r>
          </a:p>
        </p:txBody>
      </p:sp>
      <p:sp>
        <p:nvSpPr>
          <p:cNvPr id="18" name="TextBox 17">
            <a:extLst>
              <a:ext uri="{FF2B5EF4-FFF2-40B4-BE49-F238E27FC236}">
                <a16:creationId xmlns:a16="http://schemas.microsoft.com/office/drawing/2014/main" id="{9708A5AA-BDAD-432E-B1CD-4A8F0BDD3AE9}"/>
              </a:ext>
            </a:extLst>
          </p:cNvPr>
          <p:cNvSpPr txBox="1"/>
          <p:nvPr/>
        </p:nvSpPr>
        <p:spPr>
          <a:xfrm>
            <a:off x="4210063" y="1534534"/>
            <a:ext cx="1874044" cy="246221"/>
          </a:xfrm>
          <a:prstGeom prst="rect">
            <a:avLst/>
          </a:prstGeom>
          <a:noFill/>
        </p:spPr>
        <p:txBody>
          <a:bodyPr wrap="square" rtlCol="0">
            <a:spAutoFit/>
          </a:bodyPr>
          <a:lstStyle/>
          <a:p>
            <a:pPr algn="ctr"/>
            <a:r>
              <a:rPr lang="en-US" sz="1000" b="1" dirty="0"/>
              <a:t>Procedures &amp; Analyses</a:t>
            </a:r>
          </a:p>
        </p:txBody>
      </p:sp>
      <p:sp>
        <p:nvSpPr>
          <p:cNvPr id="19" name="TextBox 18">
            <a:extLst>
              <a:ext uri="{FF2B5EF4-FFF2-40B4-BE49-F238E27FC236}">
                <a16:creationId xmlns:a16="http://schemas.microsoft.com/office/drawing/2014/main" id="{C05D99EA-2482-4595-9850-B95399E75B2C}"/>
              </a:ext>
            </a:extLst>
          </p:cNvPr>
          <p:cNvSpPr txBox="1"/>
          <p:nvPr/>
        </p:nvSpPr>
        <p:spPr>
          <a:xfrm>
            <a:off x="3441134" y="2655821"/>
            <a:ext cx="3411903" cy="400110"/>
          </a:xfrm>
          <a:prstGeom prst="rect">
            <a:avLst/>
          </a:prstGeom>
          <a:noFill/>
        </p:spPr>
        <p:txBody>
          <a:bodyPr wrap="square" rtlCol="0">
            <a:spAutoFit/>
          </a:bodyPr>
          <a:lstStyle/>
          <a:p>
            <a:pPr algn="ctr">
              <a:defRPr sz="720" b="1" i="0" u="none" strike="noStrike" kern="1200" baseline="0">
                <a:solidFill>
                  <a:prstClr val="black"/>
                </a:solidFill>
                <a:latin typeface="+mn-lt"/>
                <a:ea typeface="+mn-ea"/>
                <a:cs typeface="+mn-cs"/>
              </a:defRPr>
            </a:pPr>
            <a:r>
              <a:rPr lang="en-US" sz="1000" b="1" dirty="0"/>
              <a:t>Table 1. </a:t>
            </a:r>
            <a:r>
              <a:rPr lang="en-US" sz="1000" dirty="0"/>
              <a:t>Relationship between years post brain injury and patient medical acuity</a:t>
            </a:r>
          </a:p>
        </p:txBody>
      </p:sp>
      <p:sp>
        <p:nvSpPr>
          <p:cNvPr id="20" name="TextBox 19">
            <a:extLst>
              <a:ext uri="{FF2B5EF4-FFF2-40B4-BE49-F238E27FC236}">
                <a16:creationId xmlns:a16="http://schemas.microsoft.com/office/drawing/2014/main" id="{B2FA4C93-2022-4E2F-9D77-E4D6308CFD07}"/>
              </a:ext>
            </a:extLst>
          </p:cNvPr>
          <p:cNvSpPr txBox="1"/>
          <p:nvPr/>
        </p:nvSpPr>
        <p:spPr>
          <a:xfrm>
            <a:off x="4300022" y="5754509"/>
            <a:ext cx="1815529" cy="246221"/>
          </a:xfrm>
          <a:prstGeom prst="rect">
            <a:avLst/>
          </a:prstGeom>
          <a:noFill/>
        </p:spPr>
        <p:txBody>
          <a:bodyPr wrap="square" rtlCol="0">
            <a:spAutoFit/>
          </a:bodyPr>
          <a:lstStyle/>
          <a:p>
            <a:pPr algn="ctr"/>
            <a:r>
              <a:rPr lang="en-US" sz="1000" b="1" dirty="0"/>
              <a:t>Table 3. Relevant Correlations</a:t>
            </a:r>
          </a:p>
        </p:txBody>
      </p:sp>
      <p:sp>
        <p:nvSpPr>
          <p:cNvPr id="21" name="TextBox 20">
            <a:extLst>
              <a:ext uri="{FF2B5EF4-FFF2-40B4-BE49-F238E27FC236}">
                <a16:creationId xmlns:a16="http://schemas.microsoft.com/office/drawing/2014/main" id="{BDF3EA55-917D-4AF6-9CA5-CDB732A8C6F8}"/>
              </a:ext>
            </a:extLst>
          </p:cNvPr>
          <p:cNvSpPr txBox="1"/>
          <p:nvPr/>
        </p:nvSpPr>
        <p:spPr>
          <a:xfrm>
            <a:off x="7502368" y="5168389"/>
            <a:ext cx="1956302" cy="246221"/>
          </a:xfrm>
          <a:prstGeom prst="rect">
            <a:avLst/>
          </a:prstGeom>
          <a:noFill/>
        </p:spPr>
        <p:txBody>
          <a:bodyPr wrap="square" rtlCol="0">
            <a:spAutoFit/>
          </a:bodyPr>
          <a:lstStyle/>
          <a:p>
            <a:pPr algn="ctr"/>
            <a:r>
              <a:rPr lang="en-US" sz="1000" b="1" dirty="0"/>
              <a:t>Limitations &amp; Future Directions</a:t>
            </a:r>
          </a:p>
        </p:txBody>
      </p:sp>
      <p:sp>
        <p:nvSpPr>
          <p:cNvPr id="22" name="Shape 62">
            <a:extLst>
              <a:ext uri="{FF2B5EF4-FFF2-40B4-BE49-F238E27FC236}">
                <a16:creationId xmlns:a16="http://schemas.microsoft.com/office/drawing/2014/main" id="{FACBF927-DF05-4958-93C5-8BAFFA0C40D3}"/>
              </a:ext>
            </a:extLst>
          </p:cNvPr>
          <p:cNvSpPr txBox="1"/>
          <p:nvPr/>
        </p:nvSpPr>
        <p:spPr>
          <a:xfrm>
            <a:off x="7070806" y="6474660"/>
            <a:ext cx="2839223" cy="376888"/>
          </a:xfrm>
          <a:prstGeom prst="rect">
            <a:avLst/>
          </a:prstGeom>
          <a:solidFill>
            <a:schemeClr val="accent3">
              <a:lumMod val="20000"/>
              <a:lumOff val="80000"/>
            </a:schemeClr>
          </a:solidFill>
          <a:ln w="19050" cap="flat" cmpd="sng">
            <a:solidFill>
              <a:schemeClr val="dk1"/>
            </a:solidFill>
            <a:prstDash val="solid"/>
            <a:miter/>
            <a:headEnd type="none" w="med" len="med"/>
            <a:tailEnd type="none" w="med" len="med"/>
          </a:ln>
        </p:spPr>
        <p:txBody>
          <a:bodyPr lIns="45720" tIns="45720" rIns="45720" bIns="45720" anchor="t" anchorCtr="0">
            <a:noAutofit/>
          </a:bodyPr>
          <a:lstStyle/>
          <a:p>
            <a:pPr marL="57150" indent="-57150">
              <a:buFont typeface="+mj-lt"/>
              <a:buAutoNum type="arabicPeriod"/>
            </a:pPr>
            <a:r>
              <a:rPr lang="en-US" sz="350" dirty="0"/>
              <a:t>Gould, K. R., </a:t>
            </a:r>
            <a:r>
              <a:rPr lang="en-US" sz="350" dirty="0" err="1"/>
              <a:t>Ponsford</a:t>
            </a:r>
            <a:r>
              <a:rPr lang="en-US" sz="350" dirty="0"/>
              <a:t>, J. L., Johnston, L., &amp; </a:t>
            </a:r>
            <a:r>
              <a:rPr lang="en-US" sz="350" dirty="0" err="1"/>
              <a:t>Schönberger</a:t>
            </a:r>
            <a:r>
              <a:rPr lang="en-US" sz="350" dirty="0"/>
              <a:t>, M. (2011). The nature, frequency and course of psychiatric disorders in the first year after traumatic brain injury: A prospective study. </a:t>
            </a:r>
            <a:r>
              <a:rPr lang="en-US" sz="350" i="1" dirty="0"/>
              <a:t>Psychological Medicine. </a:t>
            </a:r>
            <a:r>
              <a:rPr lang="en-US" sz="350" dirty="0"/>
              <a:t>41</a:t>
            </a:r>
            <a:r>
              <a:rPr lang="en-US" sz="350" i="1" dirty="0"/>
              <a:t>(10):</a:t>
            </a:r>
            <a:r>
              <a:rPr lang="en-US" sz="350" dirty="0"/>
              <a:t>2099-109. </a:t>
            </a:r>
          </a:p>
          <a:p>
            <a:pPr marL="57150" indent="-57150">
              <a:buFont typeface="+mj-lt"/>
              <a:buAutoNum type="arabicPeriod"/>
            </a:pPr>
            <a:r>
              <a:rPr lang="en-US" sz="350" dirty="0"/>
              <a:t>Maas, A. I., </a:t>
            </a:r>
            <a:r>
              <a:rPr lang="en-US" sz="350" dirty="0" err="1"/>
              <a:t>Stocchetti</a:t>
            </a:r>
            <a:r>
              <a:rPr lang="en-US" sz="350" dirty="0"/>
              <a:t>, N., &amp; Bullock, R. (2008). Moderate and severe traumatic brain injury in adults. The Lancet Neurology, 7(8), 728-741.</a:t>
            </a:r>
          </a:p>
          <a:p>
            <a:pPr marL="57150" indent="-57150">
              <a:buFont typeface="+mj-lt"/>
              <a:buAutoNum type="arabicPeriod"/>
            </a:pPr>
            <a:r>
              <a:rPr lang="en-US" sz="350" dirty="0" err="1"/>
              <a:t>Malec</a:t>
            </a:r>
            <a:r>
              <a:rPr lang="en-US" sz="350" dirty="0"/>
              <a:t>, J..F., &amp; </a:t>
            </a:r>
            <a:r>
              <a:rPr lang="en-US" sz="350" dirty="0" err="1"/>
              <a:t>Lezak</a:t>
            </a:r>
            <a:r>
              <a:rPr lang="en-US" sz="350" dirty="0"/>
              <a:t>, M.D. (2008). Manual for the Mayo-Portland Adaptability Inventory (MPAI-4) for adults, children, and adolescents. Retrieved January 10</a:t>
            </a:r>
            <a:r>
              <a:rPr lang="en-US" sz="350" baseline="30000" dirty="0"/>
              <a:t>th</a:t>
            </a:r>
            <a:r>
              <a:rPr lang="en-US" sz="350" dirty="0"/>
              <a:t> 2009, from http://www.tbims.org/mpai. </a:t>
            </a:r>
          </a:p>
          <a:p>
            <a:pPr marL="57150" indent="-57150">
              <a:buFont typeface="+mj-lt"/>
              <a:buAutoNum type="arabicPeriod"/>
            </a:pPr>
            <a:r>
              <a:rPr lang="en-US" sz="350" dirty="0"/>
              <a:t>WHOQOL Group. Development of the World Health Organization WHOQOL-BREF Quality of Life assessment. </a:t>
            </a:r>
            <a:r>
              <a:rPr lang="en-US" sz="350" dirty="0" err="1"/>
              <a:t>Psychol</a:t>
            </a:r>
            <a:r>
              <a:rPr lang="en-US" sz="350" dirty="0"/>
              <a:t> Med. 1998;28(3):551–558.</a:t>
            </a:r>
          </a:p>
        </p:txBody>
      </p:sp>
      <p:sp>
        <p:nvSpPr>
          <p:cNvPr id="23" name="TextBox 22">
            <a:extLst>
              <a:ext uri="{FF2B5EF4-FFF2-40B4-BE49-F238E27FC236}">
                <a16:creationId xmlns:a16="http://schemas.microsoft.com/office/drawing/2014/main" id="{3FB544C3-1D37-45F6-AB18-2E92B4A1CF85}"/>
              </a:ext>
            </a:extLst>
          </p:cNvPr>
          <p:cNvSpPr txBox="1"/>
          <p:nvPr/>
        </p:nvSpPr>
        <p:spPr>
          <a:xfrm>
            <a:off x="8098871" y="6298468"/>
            <a:ext cx="682269" cy="195336"/>
          </a:xfrm>
          <a:prstGeom prst="rect">
            <a:avLst/>
          </a:prstGeom>
          <a:noFill/>
        </p:spPr>
        <p:txBody>
          <a:bodyPr wrap="square" lIns="45720" tIns="9144" rIns="45720" bIns="9144" rtlCol="0">
            <a:noAutofit/>
          </a:bodyPr>
          <a:lstStyle/>
          <a:p>
            <a:pPr algn="ctr"/>
            <a:r>
              <a:rPr lang="en-US" sz="1000" b="1" dirty="0"/>
              <a:t>References</a:t>
            </a:r>
          </a:p>
        </p:txBody>
      </p:sp>
      <p:sp>
        <p:nvSpPr>
          <p:cNvPr id="24" name="TextBox 23">
            <a:extLst>
              <a:ext uri="{FF2B5EF4-FFF2-40B4-BE49-F238E27FC236}">
                <a16:creationId xmlns:a16="http://schemas.microsoft.com/office/drawing/2014/main" id="{D10E4F08-0BC4-4E5E-8AE1-DE20E5D64694}"/>
              </a:ext>
            </a:extLst>
          </p:cNvPr>
          <p:cNvSpPr txBox="1"/>
          <p:nvPr/>
        </p:nvSpPr>
        <p:spPr>
          <a:xfrm>
            <a:off x="7694603" y="1522839"/>
            <a:ext cx="1490804" cy="246221"/>
          </a:xfrm>
          <a:prstGeom prst="rect">
            <a:avLst/>
          </a:prstGeom>
          <a:noFill/>
        </p:spPr>
        <p:txBody>
          <a:bodyPr wrap="square" rtlCol="0">
            <a:spAutoFit/>
          </a:bodyPr>
          <a:lstStyle/>
          <a:p>
            <a:pPr algn="ctr"/>
            <a:r>
              <a:rPr lang="en-US" sz="1000" b="1" dirty="0"/>
              <a:t>Cross-Sectional Results</a:t>
            </a:r>
          </a:p>
        </p:txBody>
      </p:sp>
      <p:sp>
        <p:nvSpPr>
          <p:cNvPr id="26" name="Shape 62">
            <a:extLst>
              <a:ext uri="{FF2B5EF4-FFF2-40B4-BE49-F238E27FC236}">
                <a16:creationId xmlns:a16="http://schemas.microsoft.com/office/drawing/2014/main" id="{2B3A2D02-AEF2-4BAC-96C8-B12BEB591069}"/>
              </a:ext>
            </a:extLst>
          </p:cNvPr>
          <p:cNvSpPr txBox="1"/>
          <p:nvPr/>
        </p:nvSpPr>
        <p:spPr>
          <a:xfrm>
            <a:off x="7060907" y="7040046"/>
            <a:ext cx="2839223" cy="295846"/>
          </a:xfrm>
          <a:prstGeom prst="rect">
            <a:avLst/>
          </a:prstGeom>
          <a:solidFill>
            <a:schemeClr val="accent3">
              <a:lumMod val="20000"/>
              <a:lumOff val="80000"/>
            </a:schemeClr>
          </a:solidFill>
          <a:ln w="19050" cap="flat" cmpd="sng">
            <a:solidFill>
              <a:schemeClr val="dk1"/>
            </a:solidFill>
            <a:prstDash val="solid"/>
            <a:miter/>
            <a:headEnd type="none" w="med" len="med"/>
            <a:tailEnd type="none" w="med" len="med"/>
          </a:ln>
        </p:spPr>
        <p:txBody>
          <a:bodyPr lIns="45720" tIns="45720" rIns="45720" bIns="45720" anchor="t" anchorCtr="0">
            <a:noAutofit/>
          </a:bodyPr>
          <a:lstStyle/>
          <a:p>
            <a:r>
              <a:rPr lang="en-US" sz="500" dirty="0"/>
              <a:t>Danielle </a:t>
            </a:r>
            <a:r>
              <a:rPr lang="en-US" sz="500" dirty="0" err="1"/>
              <a:t>Stepien</a:t>
            </a:r>
            <a:r>
              <a:rPr lang="en-US" sz="500" dirty="0"/>
              <a:t> (danielle.stepien@bancroft.org)</a:t>
            </a:r>
          </a:p>
          <a:p>
            <a:r>
              <a:rPr lang="en-US" sz="500" dirty="0"/>
              <a:t>Tiffany Channing (tiffany.channing@bancroft.org)</a:t>
            </a:r>
          </a:p>
          <a:p>
            <a:r>
              <a:rPr lang="en-US" sz="500" dirty="0"/>
              <a:t>Kyle Haggerty (kyle.haggerty2@Va.gov)</a:t>
            </a:r>
          </a:p>
        </p:txBody>
      </p:sp>
      <p:sp>
        <p:nvSpPr>
          <p:cNvPr id="27" name="TextBox 26">
            <a:extLst>
              <a:ext uri="{FF2B5EF4-FFF2-40B4-BE49-F238E27FC236}">
                <a16:creationId xmlns:a16="http://schemas.microsoft.com/office/drawing/2014/main" id="{2390E91C-3226-4FA9-A993-DD2CB7F7CA9E}"/>
              </a:ext>
            </a:extLst>
          </p:cNvPr>
          <p:cNvSpPr txBox="1"/>
          <p:nvPr/>
        </p:nvSpPr>
        <p:spPr>
          <a:xfrm>
            <a:off x="8140716" y="6822687"/>
            <a:ext cx="598577" cy="246221"/>
          </a:xfrm>
          <a:prstGeom prst="rect">
            <a:avLst/>
          </a:prstGeom>
          <a:noFill/>
        </p:spPr>
        <p:txBody>
          <a:bodyPr wrap="square" rtlCol="0">
            <a:spAutoFit/>
          </a:bodyPr>
          <a:lstStyle/>
          <a:p>
            <a:pPr algn="ctr"/>
            <a:r>
              <a:rPr lang="en-US" sz="1000" b="1" dirty="0"/>
              <a:t>Contact</a:t>
            </a:r>
          </a:p>
        </p:txBody>
      </p:sp>
      <p:pic>
        <p:nvPicPr>
          <p:cNvPr id="1026" name="Picture 2" descr="BANC-logo-4c">
            <a:extLst>
              <a:ext uri="{FF2B5EF4-FFF2-40B4-BE49-F238E27FC236}">
                <a16:creationId xmlns:a16="http://schemas.microsoft.com/office/drawing/2014/main" id="{C3E850A2-2E61-4E82-BBC4-5A9677F0AAA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0893" y="584481"/>
            <a:ext cx="1247839" cy="672849"/>
          </a:xfrm>
          <a:prstGeom prst="rect">
            <a:avLst/>
          </a:prstGeom>
          <a:noFill/>
          <a:extLst>
            <a:ext uri="{909E8E84-426E-40DD-AFC4-6F175D3DCCD1}">
              <a14:hiddenFill xmlns:a14="http://schemas.microsoft.com/office/drawing/2010/main">
                <a:solidFill>
                  <a:srgbClr val="FFFFFF"/>
                </a:solidFill>
              </a14:hiddenFill>
            </a:ext>
          </a:extLst>
        </p:spPr>
      </p:pic>
      <p:sp>
        <p:nvSpPr>
          <p:cNvPr id="33" name="Shape 62">
            <a:extLst>
              <a:ext uri="{FF2B5EF4-FFF2-40B4-BE49-F238E27FC236}">
                <a16:creationId xmlns:a16="http://schemas.microsoft.com/office/drawing/2014/main" id="{79F84BA5-D847-451D-BDFB-2664C379C3F3}"/>
              </a:ext>
            </a:extLst>
          </p:cNvPr>
          <p:cNvSpPr txBox="1"/>
          <p:nvPr/>
        </p:nvSpPr>
        <p:spPr>
          <a:xfrm flipV="1">
            <a:off x="154604" y="1443247"/>
            <a:ext cx="9749063" cy="79591"/>
          </a:xfrm>
          <a:prstGeom prst="rect">
            <a:avLst/>
          </a:prstGeom>
          <a:solidFill>
            <a:schemeClr val="accent1">
              <a:lumMod val="75000"/>
            </a:schemeClr>
          </a:solidFill>
          <a:ln w="19050" cap="flat" cmpd="sng">
            <a:solidFill>
              <a:schemeClr val="dk1"/>
            </a:solidFill>
            <a:prstDash val="solid"/>
            <a:miter/>
            <a:headEnd type="none" w="med" len="med"/>
            <a:tailEnd type="none" w="med" len="med"/>
          </a:ln>
        </p:spPr>
        <p:txBody>
          <a:bodyPr lIns="128588" tIns="128588" rIns="128588" bIns="128588" anchor="t" anchorCtr="0">
            <a:noAutofit/>
          </a:bodyPr>
          <a:lstStyle/>
          <a:p>
            <a:endParaRPr lang="en-US" sz="1575" dirty="0">
              <a:solidFill>
                <a:schemeClr val="tx2"/>
              </a:solidFill>
              <a:highlight>
                <a:srgbClr val="000080"/>
              </a:highlight>
            </a:endParaRPr>
          </a:p>
        </p:txBody>
      </p:sp>
      <p:pic>
        <p:nvPicPr>
          <p:cNvPr id="40" name="Picture 2" descr="BANC-logo-4c">
            <a:extLst>
              <a:ext uri="{FF2B5EF4-FFF2-40B4-BE49-F238E27FC236}">
                <a16:creationId xmlns:a16="http://schemas.microsoft.com/office/drawing/2014/main" id="{C3E850A2-2E61-4E82-BBC4-5A9677F0AAA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1282" y="591372"/>
            <a:ext cx="1252728" cy="659016"/>
          </a:xfrm>
          <a:prstGeom prst="rect">
            <a:avLst/>
          </a:prstGeom>
          <a:noFill/>
          <a:extLst>
            <a:ext uri="{909E8E84-426E-40DD-AFC4-6F175D3DCCD1}">
              <a14:hiddenFill xmlns:a14="http://schemas.microsoft.com/office/drawing/2010/main">
                <a:solidFill>
                  <a:srgbClr val="FFFFFF"/>
                </a:solidFill>
              </a14:hiddenFill>
            </a:ext>
          </a:extLst>
        </p:spPr>
      </p:pic>
      <p:sp>
        <p:nvSpPr>
          <p:cNvPr id="39" name="TextBox 38">
            <a:extLst>
              <a:ext uri="{FF2B5EF4-FFF2-40B4-BE49-F238E27FC236}">
                <a16:creationId xmlns:a16="http://schemas.microsoft.com/office/drawing/2014/main" id="{86F52E77-71D4-4356-BCFC-D85E45EB2C41}"/>
              </a:ext>
            </a:extLst>
          </p:cNvPr>
          <p:cNvSpPr txBox="1"/>
          <p:nvPr/>
        </p:nvSpPr>
        <p:spPr>
          <a:xfrm>
            <a:off x="1053927" y="5809512"/>
            <a:ext cx="1344441" cy="246221"/>
          </a:xfrm>
          <a:prstGeom prst="rect">
            <a:avLst/>
          </a:prstGeom>
          <a:noFill/>
        </p:spPr>
        <p:txBody>
          <a:bodyPr wrap="square" rtlCol="0">
            <a:spAutoFit/>
          </a:bodyPr>
          <a:lstStyle/>
          <a:p>
            <a:pPr algn="ctr"/>
            <a:r>
              <a:rPr lang="en-US" sz="1000" b="1" dirty="0"/>
              <a:t>Aims &amp; Hypotheses</a:t>
            </a:r>
          </a:p>
        </p:txBody>
      </p:sp>
      <p:sp>
        <p:nvSpPr>
          <p:cNvPr id="42" name="Shape 62">
            <a:extLst>
              <a:ext uri="{FF2B5EF4-FFF2-40B4-BE49-F238E27FC236}">
                <a16:creationId xmlns:a16="http://schemas.microsoft.com/office/drawing/2014/main" id="{3AFCFAC5-D952-4F53-B8FD-4BE0FC3A1FDB}"/>
              </a:ext>
            </a:extLst>
          </p:cNvPr>
          <p:cNvSpPr txBox="1"/>
          <p:nvPr/>
        </p:nvSpPr>
        <p:spPr>
          <a:xfrm>
            <a:off x="154604" y="6055732"/>
            <a:ext cx="3129100" cy="1280160"/>
          </a:xfrm>
          <a:prstGeom prst="rect">
            <a:avLst/>
          </a:prstGeom>
          <a:solidFill>
            <a:schemeClr val="accent3">
              <a:lumMod val="20000"/>
              <a:lumOff val="80000"/>
            </a:schemeClr>
          </a:solidFill>
          <a:ln w="19050" cap="flat" cmpd="sng">
            <a:solidFill>
              <a:schemeClr val="dk1"/>
            </a:solidFill>
            <a:prstDash val="solid"/>
            <a:miter/>
            <a:headEnd type="none" w="med" len="med"/>
            <a:tailEnd type="none" w="med" len="med"/>
          </a:ln>
        </p:spPr>
        <p:txBody>
          <a:bodyPr lIns="45720" tIns="45720" rIns="45720" bIns="45720" anchor="t" anchorCtr="0">
            <a:noAutofit/>
          </a:bodyPr>
          <a:lstStyle/>
          <a:p>
            <a:pPr marL="95250" indent="-95250"/>
            <a:r>
              <a:rPr lang="en-US" sz="650" dirty="0"/>
              <a:t>Among individuals with severe ABI, we examined:</a:t>
            </a:r>
          </a:p>
          <a:p>
            <a:pPr marL="95250" indent="-95250">
              <a:buAutoNum type="arabicPeriod"/>
            </a:pPr>
            <a:r>
              <a:rPr lang="en-US" sz="650" dirty="0"/>
              <a:t>The amount of medical resources utilized in a given year</a:t>
            </a:r>
          </a:p>
          <a:p>
            <a:pPr marL="95250" indent="-95250">
              <a:buAutoNum type="arabicPeriod"/>
            </a:pPr>
            <a:r>
              <a:rPr lang="en-US" sz="650" dirty="0"/>
              <a:t>The functional outcomes on clinician-rated measures</a:t>
            </a:r>
          </a:p>
          <a:p>
            <a:pPr marL="95250" indent="-95250">
              <a:buAutoNum type="arabicPeriod"/>
            </a:pPr>
            <a:r>
              <a:rPr lang="en-US" sz="650" dirty="0"/>
              <a:t>The relationship between utilization of medical resources, psychological adjustment, and quality of life.</a:t>
            </a:r>
          </a:p>
          <a:p>
            <a:endParaRPr lang="en-US" sz="650" dirty="0"/>
          </a:p>
          <a:p>
            <a:r>
              <a:rPr lang="en-US" sz="650" dirty="0"/>
              <a:t>Hypotheses:</a:t>
            </a:r>
          </a:p>
          <a:p>
            <a:pPr marL="115888" indent="-114300">
              <a:buAutoNum type="arabicPeriod"/>
            </a:pPr>
            <a:r>
              <a:rPr lang="en-US" sz="650" dirty="0" smtClean="0"/>
              <a:t>Individuals </a:t>
            </a:r>
            <a:r>
              <a:rPr lang="en-US" sz="650" dirty="0"/>
              <a:t>with poorer psychological adjustment will utilize medical resources </a:t>
            </a:r>
            <a:r>
              <a:rPr lang="en-US" sz="650" b="1" dirty="0" smtClean="0"/>
              <a:t>more</a:t>
            </a:r>
            <a:r>
              <a:rPr lang="en-US" sz="650" dirty="0" smtClean="0"/>
              <a:t> </a:t>
            </a:r>
            <a:r>
              <a:rPr lang="en-US" sz="650" b="1" dirty="0" smtClean="0"/>
              <a:t>than</a:t>
            </a:r>
            <a:r>
              <a:rPr lang="en-US" sz="650" dirty="0" smtClean="0"/>
              <a:t> who </a:t>
            </a:r>
            <a:r>
              <a:rPr lang="en-US" sz="650" dirty="0"/>
              <a:t>have lower levels of adjustment.</a:t>
            </a:r>
          </a:p>
          <a:p>
            <a:pPr marL="115888" indent="-114300">
              <a:buAutoNum type="arabicPeriod"/>
            </a:pPr>
            <a:r>
              <a:rPr lang="en-US" sz="650" dirty="0"/>
              <a:t>Physical health quality will have a </a:t>
            </a:r>
            <a:r>
              <a:rPr lang="en-US" sz="650" b="1" dirty="0"/>
              <a:t>negative relationship </a:t>
            </a:r>
            <a:r>
              <a:rPr lang="en-US" sz="650" dirty="0"/>
              <a:t>with medical acuity, such that persons with better physical health will utilize resources less than those with a poorer physical health.</a:t>
            </a:r>
          </a:p>
          <a:p>
            <a:pPr marL="115888" indent="-114300">
              <a:buAutoNum type="arabicPeriod"/>
            </a:pPr>
            <a:endParaRPr lang="en-US" sz="650" dirty="0"/>
          </a:p>
          <a:p>
            <a:endParaRPr lang="en-US" sz="650" dirty="0"/>
          </a:p>
        </p:txBody>
      </p:sp>
      <p:graphicFrame>
        <p:nvGraphicFramePr>
          <p:cNvPr id="43" name="Table 42"/>
          <p:cNvGraphicFramePr>
            <a:graphicFrameLocks noGrp="1"/>
          </p:cNvGraphicFramePr>
          <p:nvPr>
            <p:extLst>
              <p:ext uri="{D42A27DB-BD31-4B8C-83A1-F6EECF244321}">
                <p14:modId xmlns:p14="http://schemas.microsoft.com/office/powerpoint/2010/main" val="565725172"/>
              </p:ext>
            </p:extLst>
          </p:nvPr>
        </p:nvGraphicFramePr>
        <p:xfrm>
          <a:off x="3441132" y="6116767"/>
          <a:ext cx="3411903" cy="981002"/>
        </p:xfrm>
        <a:graphic>
          <a:graphicData uri="http://schemas.openxmlformats.org/drawingml/2006/table">
            <a:tbl>
              <a:tblPr firstRow="1" bandRow="1">
                <a:tableStyleId>{6E25E649-3F16-4E02-A733-19D2CDBF48F0}</a:tableStyleId>
              </a:tblPr>
              <a:tblGrid>
                <a:gridCol w="675688">
                  <a:extLst>
                    <a:ext uri="{9D8B030D-6E8A-4147-A177-3AD203B41FA5}">
                      <a16:colId xmlns:a16="http://schemas.microsoft.com/office/drawing/2014/main" val="2301495850"/>
                    </a:ext>
                  </a:extLst>
                </a:gridCol>
                <a:gridCol w="518190">
                  <a:extLst>
                    <a:ext uri="{9D8B030D-6E8A-4147-A177-3AD203B41FA5}">
                      <a16:colId xmlns:a16="http://schemas.microsoft.com/office/drawing/2014/main" val="1374310925"/>
                    </a:ext>
                  </a:extLst>
                </a:gridCol>
                <a:gridCol w="596940">
                  <a:extLst>
                    <a:ext uri="{9D8B030D-6E8A-4147-A177-3AD203B41FA5}">
                      <a16:colId xmlns:a16="http://schemas.microsoft.com/office/drawing/2014/main" val="3458041250"/>
                    </a:ext>
                  </a:extLst>
                </a:gridCol>
                <a:gridCol w="596940">
                  <a:extLst>
                    <a:ext uri="{9D8B030D-6E8A-4147-A177-3AD203B41FA5}">
                      <a16:colId xmlns:a16="http://schemas.microsoft.com/office/drawing/2014/main" val="2278546417"/>
                    </a:ext>
                  </a:extLst>
                </a:gridCol>
                <a:gridCol w="514667">
                  <a:extLst>
                    <a:ext uri="{9D8B030D-6E8A-4147-A177-3AD203B41FA5}">
                      <a16:colId xmlns:a16="http://schemas.microsoft.com/office/drawing/2014/main" val="1564256455"/>
                    </a:ext>
                  </a:extLst>
                </a:gridCol>
                <a:gridCol w="509478">
                  <a:extLst>
                    <a:ext uri="{9D8B030D-6E8A-4147-A177-3AD203B41FA5}">
                      <a16:colId xmlns:a16="http://schemas.microsoft.com/office/drawing/2014/main" val="1131765627"/>
                    </a:ext>
                  </a:extLst>
                </a:gridCol>
              </a:tblGrid>
              <a:tr h="186587">
                <a:tc>
                  <a:txBody>
                    <a:bodyPr/>
                    <a:lstStyle/>
                    <a:p>
                      <a:pPr algn="ctr" fontAlgn="b"/>
                      <a:endParaRPr lang="en-US" sz="600" b="0" i="0" u="none" strike="noStrike" dirty="0">
                        <a:solidFill>
                          <a:sysClr val="windowText" lastClr="000000"/>
                        </a:solidFill>
                        <a:effectLst/>
                        <a:latin typeface="Calibri" panose="020F0502020204030204" pitchFamily="34" charset="0"/>
                      </a:endParaRPr>
                    </a:p>
                  </a:txBody>
                  <a:tcPr marL="7858" marR="7858" marT="10795" marB="0" anchor="ctr">
                    <a:lnL w="1905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algn="ctr" fontAlgn="b"/>
                      <a:r>
                        <a:rPr lang="en-US" sz="600" b="0" u="none" strike="noStrike" dirty="0">
                          <a:solidFill>
                            <a:sysClr val="windowText" lastClr="000000"/>
                          </a:solidFill>
                          <a:effectLst/>
                        </a:rPr>
                        <a:t>Ability Index</a:t>
                      </a:r>
                      <a:r>
                        <a:rPr lang="en-US" sz="600" b="0" u="none" strike="noStrike" baseline="30000" dirty="0">
                          <a:solidFill>
                            <a:sysClr val="windowText" lastClr="000000"/>
                          </a:solidFill>
                          <a:effectLst/>
                        </a:rPr>
                        <a:t>1</a:t>
                      </a:r>
                      <a:endParaRPr lang="en-US" sz="600" b="0" i="0" u="none" strike="noStrike" baseline="30000" dirty="0">
                        <a:solidFill>
                          <a:sysClr val="windowText" lastClr="000000"/>
                        </a:solidFill>
                        <a:effectLst/>
                        <a:latin typeface="Calibri" panose="020F0502020204030204" pitchFamily="34" charset="0"/>
                      </a:endParaRPr>
                    </a:p>
                  </a:txBody>
                  <a:tcPr marL="7858" marR="7858" marT="10795" marB="0" anchor="ctr">
                    <a:lnL>
                      <a:noFill/>
                    </a:lnL>
                    <a:lnR>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b"/>
                      <a:r>
                        <a:rPr lang="en-US" sz="600" b="0" u="none" strike="noStrike" dirty="0">
                          <a:solidFill>
                            <a:sysClr val="windowText" lastClr="000000"/>
                          </a:solidFill>
                          <a:effectLst/>
                        </a:rPr>
                        <a:t>Adjustment Index</a:t>
                      </a:r>
                      <a:r>
                        <a:rPr lang="en-US" sz="600" b="0" u="none" strike="noStrike" baseline="30000" dirty="0">
                          <a:solidFill>
                            <a:sysClr val="windowText" lastClr="000000"/>
                          </a:solidFill>
                          <a:effectLst/>
                        </a:rPr>
                        <a:t>1</a:t>
                      </a:r>
                      <a:endParaRPr lang="en-US" sz="600" b="0" i="0" u="none" strike="noStrike" baseline="30000" dirty="0">
                        <a:solidFill>
                          <a:sysClr val="windowText" lastClr="000000"/>
                        </a:solidFill>
                        <a:effectLst/>
                        <a:latin typeface="Calibri" panose="020F0502020204030204" pitchFamily="34" charset="0"/>
                      </a:endParaRPr>
                    </a:p>
                  </a:txBody>
                  <a:tcPr marL="7858" marR="7858" marT="10795" marB="0" anchor="ctr">
                    <a:lnL>
                      <a:noFill/>
                    </a:lnL>
                    <a:lnR>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b"/>
                      <a:r>
                        <a:rPr lang="en-US" sz="600" b="0" u="none" strike="noStrike" dirty="0">
                          <a:solidFill>
                            <a:sysClr val="windowText" lastClr="000000"/>
                          </a:solidFill>
                          <a:effectLst/>
                        </a:rPr>
                        <a:t>Psychological</a:t>
                      </a:r>
                      <a:r>
                        <a:rPr lang="en-US" sz="600" b="0" u="none" strike="noStrike" baseline="30000" dirty="0">
                          <a:solidFill>
                            <a:sysClr val="windowText" lastClr="000000"/>
                          </a:solidFill>
                          <a:effectLst/>
                        </a:rPr>
                        <a:t>2</a:t>
                      </a:r>
                      <a:endParaRPr lang="en-US" sz="600" b="0" i="0" u="none" strike="noStrike" baseline="30000" dirty="0">
                        <a:solidFill>
                          <a:sysClr val="windowText" lastClr="000000"/>
                        </a:solidFill>
                        <a:effectLst/>
                        <a:latin typeface="Calibri" panose="020F0502020204030204" pitchFamily="34" charset="0"/>
                      </a:endParaRPr>
                    </a:p>
                  </a:txBody>
                  <a:tcPr marL="7858" marR="7858" marT="10795" marB="0" anchor="ctr">
                    <a:lnL>
                      <a:noFill/>
                    </a:lnL>
                    <a:lnR>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b"/>
                      <a:r>
                        <a:rPr lang="en-US" sz="600" b="0" u="none" strike="noStrike" dirty="0">
                          <a:solidFill>
                            <a:sysClr val="windowText" lastClr="000000"/>
                          </a:solidFill>
                          <a:effectLst/>
                        </a:rPr>
                        <a:t>Physical Health</a:t>
                      </a:r>
                      <a:r>
                        <a:rPr lang="en-US" sz="600" b="0" u="none" strike="noStrike" baseline="30000" dirty="0">
                          <a:solidFill>
                            <a:sysClr val="windowText" lastClr="000000"/>
                          </a:solidFill>
                          <a:effectLst/>
                        </a:rPr>
                        <a:t>2</a:t>
                      </a:r>
                      <a:endParaRPr lang="en-US" sz="600" b="0" i="0" u="none" strike="noStrike" baseline="30000" dirty="0">
                        <a:solidFill>
                          <a:sysClr val="windowText" lastClr="000000"/>
                        </a:solidFill>
                        <a:effectLst/>
                        <a:latin typeface="Calibri" panose="020F0502020204030204" pitchFamily="34" charset="0"/>
                      </a:endParaRPr>
                    </a:p>
                  </a:txBody>
                  <a:tcPr marL="7858" marR="7858" marT="10795" marB="0" anchor="ctr">
                    <a:lnL>
                      <a:noFill/>
                    </a:lnL>
                    <a:lnR>
                      <a:noFill/>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b"/>
                      <a:r>
                        <a:rPr lang="en-US" sz="600" b="0" u="none" strike="noStrike" dirty="0">
                          <a:solidFill>
                            <a:sysClr val="windowText" lastClr="000000"/>
                          </a:solidFill>
                          <a:effectLst/>
                        </a:rPr>
                        <a:t>Medical Acuity</a:t>
                      </a:r>
                      <a:endParaRPr lang="en-US" sz="600" b="0" i="0" u="none" strike="noStrike" dirty="0">
                        <a:solidFill>
                          <a:sysClr val="windowText" lastClr="000000"/>
                        </a:solidFill>
                        <a:effectLst/>
                        <a:latin typeface="Calibri" panose="020F0502020204030204" pitchFamily="34" charset="0"/>
                      </a:endParaRPr>
                    </a:p>
                  </a:txBody>
                  <a:tcPr marL="7858" marR="7858" marT="10795" marB="0" anchor="ctr">
                    <a:lnL>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4253768011"/>
                  </a:ext>
                </a:extLst>
              </a:tr>
              <a:tr h="158883">
                <a:tc>
                  <a:txBody>
                    <a:bodyPr/>
                    <a:lstStyle/>
                    <a:p>
                      <a:pPr algn="ctr" fontAlgn="b"/>
                      <a:r>
                        <a:rPr lang="en-US" sz="600" b="0" u="none" strike="noStrike" dirty="0">
                          <a:solidFill>
                            <a:sysClr val="windowText" lastClr="000000"/>
                          </a:solidFill>
                          <a:effectLst/>
                        </a:rPr>
                        <a:t>Ability Index</a:t>
                      </a:r>
                      <a:r>
                        <a:rPr lang="en-US" sz="600" b="0" u="none" strike="noStrike" baseline="30000" dirty="0">
                          <a:solidFill>
                            <a:sysClr val="windowText" lastClr="000000"/>
                          </a:solidFill>
                          <a:effectLst/>
                        </a:rPr>
                        <a:t>1</a:t>
                      </a:r>
                      <a:endParaRPr lang="en-US" sz="600" b="0" i="0" u="none" strike="noStrike" baseline="30000" dirty="0">
                        <a:solidFill>
                          <a:sysClr val="windowText" lastClr="000000"/>
                        </a:solidFill>
                        <a:effectLst/>
                        <a:latin typeface="Calibri" panose="020F0502020204030204" pitchFamily="34" charset="0"/>
                      </a:endParaRPr>
                    </a:p>
                  </a:txBody>
                  <a:tcPr marL="7858" marR="7858" marT="10795"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accent1"/>
                    </a:solidFill>
                  </a:tcPr>
                </a:tc>
                <a:tc>
                  <a:txBody>
                    <a:bodyPr/>
                    <a:lstStyle/>
                    <a:p>
                      <a:pPr algn="ctr" fontAlgn="b"/>
                      <a:r>
                        <a:rPr lang="en-US" sz="600" u="none" strike="noStrike" dirty="0">
                          <a:effectLst/>
                        </a:rPr>
                        <a:t>1</a:t>
                      </a:r>
                      <a:endParaRPr lang="en-US" sz="600" b="0" i="0" u="none" strike="noStrike" dirty="0">
                        <a:solidFill>
                          <a:srgbClr val="000000"/>
                        </a:solidFill>
                        <a:effectLst/>
                        <a:latin typeface="Calibri" panose="020F0502020204030204" pitchFamily="34" charset="0"/>
                      </a:endParaRPr>
                    </a:p>
                  </a:txBody>
                  <a:tcPr marL="7858" marR="7858" marT="10795" marB="0" anchor="b">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7858" marR="7858" marT="10795" marB="0" anchor="b">
                    <a:lnT w="6350" cap="flat" cmpd="sng" algn="ctr">
                      <a:solidFill>
                        <a:schemeClr val="tx1"/>
                      </a:solidFill>
                      <a:prstDash val="solid"/>
                      <a:round/>
                      <a:headEnd type="none" w="med" len="med"/>
                      <a:tailEnd type="none" w="med" len="med"/>
                    </a:lnT>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7858" marR="7858" marT="10795" marB="0" anchor="b">
                    <a:lnT w="6350" cap="flat" cmpd="sng" algn="ctr">
                      <a:solidFill>
                        <a:schemeClr val="tx1"/>
                      </a:solidFill>
                      <a:prstDash val="solid"/>
                      <a:round/>
                      <a:headEnd type="none" w="med" len="med"/>
                      <a:tailEnd type="none" w="med" len="med"/>
                    </a:lnT>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7858" marR="7858" marT="10795" marB="0" anchor="b">
                    <a:lnT w="6350" cap="flat" cmpd="sng" algn="ctr">
                      <a:solidFill>
                        <a:schemeClr val="tx1"/>
                      </a:solidFill>
                      <a:prstDash val="solid"/>
                      <a:round/>
                      <a:headEnd type="none" w="med" len="med"/>
                      <a:tailEnd type="none" w="med" len="med"/>
                    </a:lnT>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7858" marR="7858" marT="10795" marB="0" anchor="b">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370231186"/>
                  </a:ext>
                </a:extLst>
              </a:tr>
              <a:tr h="158883">
                <a:tc>
                  <a:txBody>
                    <a:bodyPr/>
                    <a:lstStyle/>
                    <a:p>
                      <a:pPr algn="ctr" fontAlgn="b"/>
                      <a:r>
                        <a:rPr lang="en-US" sz="600" b="0" u="none" strike="noStrike" dirty="0">
                          <a:solidFill>
                            <a:sysClr val="windowText" lastClr="000000"/>
                          </a:solidFill>
                          <a:effectLst/>
                        </a:rPr>
                        <a:t>Adjustment Index</a:t>
                      </a:r>
                      <a:r>
                        <a:rPr lang="en-US" sz="600" b="0" u="none" strike="noStrike" baseline="30000" dirty="0">
                          <a:solidFill>
                            <a:sysClr val="windowText" lastClr="000000"/>
                          </a:solidFill>
                          <a:effectLst/>
                        </a:rPr>
                        <a:t>1</a:t>
                      </a:r>
                      <a:endParaRPr lang="en-US" sz="600" b="0" i="0" u="none" strike="noStrike" baseline="30000" dirty="0">
                        <a:solidFill>
                          <a:sysClr val="windowText" lastClr="000000"/>
                        </a:solidFill>
                        <a:effectLst/>
                        <a:latin typeface="Calibri" panose="020F0502020204030204" pitchFamily="34" charset="0"/>
                      </a:endParaRPr>
                    </a:p>
                  </a:txBody>
                  <a:tcPr marL="7858" marR="7858" marT="10795"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accent1"/>
                    </a:solidFill>
                  </a:tcPr>
                </a:tc>
                <a:tc>
                  <a:txBody>
                    <a:bodyPr/>
                    <a:lstStyle/>
                    <a:p>
                      <a:pPr algn="ctr" fontAlgn="b"/>
                      <a:r>
                        <a:rPr lang="en-US" sz="600" u="none" strike="noStrike" dirty="0">
                          <a:effectLst/>
                        </a:rPr>
                        <a:t>0.191</a:t>
                      </a:r>
                      <a:endParaRPr lang="en-US" sz="600" b="0" i="0" u="none" strike="noStrike" dirty="0">
                        <a:solidFill>
                          <a:srgbClr val="000000"/>
                        </a:solidFill>
                        <a:effectLst/>
                        <a:latin typeface="Calibri" panose="020F0502020204030204" pitchFamily="34" charset="0"/>
                      </a:endParaRPr>
                    </a:p>
                  </a:txBody>
                  <a:tcPr marL="7858" marR="7858" marT="10795" marB="0" anchor="b">
                    <a:lnL w="6350" cap="flat" cmpd="sng" algn="ctr">
                      <a:solidFill>
                        <a:schemeClr val="tx1"/>
                      </a:solidFill>
                      <a:prstDash val="solid"/>
                      <a:round/>
                      <a:headEnd type="none" w="med" len="med"/>
                      <a:tailEnd type="none" w="med" len="med"/>
                    </a:lnL>
                  </a:tcPr>
                </a:tc>
                <a:tc>
                  <a:txBody>
                    <a:bodyPr/>
                    <a:lstStyle/>
                    <a:p>
                      <a:pPr algn="ctr" fontAlgn="b"/>
                      <a:r>
                        <a:rPr lang="en-US" sz="600" u="none" strike="noStrike" dirty="0">
                          <a:effectLst/>
                        </a:rPr>
                        <a:t>1</a:t>
                      </a:r>
                      <a:endParaRPr lang="en-US" sz="600" b="0" i="0" u="none" strike="noStrike" dirty="0">
                        <a:solidFill>
                          <a:srgbClr val="000000"/>
                        </a:solidFill>
                        <a:effectLst/>
                        <a:latin typeface="Calibri" panose="020F0502020204030204" pitchFamily="34" charset="0"/>
                      </a:endParaRPr>
                    </a:p>
                  </a:txBody>
                  <a:tcPr marL="7858" marR="7858" marT="10795" marB="0" anchor="b"/>
                </a:tc>
                <a:tc>
                  <a:txBody>
                    <a:bodyPr/>
                    <a:lstStyle/>
                    <a:p>
                      <a:pPr algn="ctr" fontAlgn="b"/>
                      <a:endParaRPr lang="en-US" sz="600" b="0" i="0" u="none" strike="noStrike" dirty="0">
                        <a:solidFill>
                          <a:srgbClr val="FF0000"/>
                        </a:solidFill>
                        <a:effectLst/>
                        <a:latin typeface="Calibri" panose="020F0502020204030204" pitchFamily="34" charset="0"/>
                      </a:endParaRPr>
                    </a:p>
                  </a:txBody>
                  <a:tcPr marL="7858" marR="7858" marT="10795" marB="0" anchor="b"/>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7858" marR="7858" marT="10795" marB="0" anchor="b"/>
                </a:tc>
                <a:tc>
                  <a:txBody>
                    <a:bodyPr/>
                    <a:lstStyle/>
                    <a:p>
                      <a:pPr algn="ctr" fontAlgn="b"/>
                      <a:endParaRPr lang="en-US" sz="600" b="0" i="0" u="none" strike="noStrike" dirty="0">
                        <a:solidFill>
                          <a:srgbClr val="FF0000"/>
                        </a:solidFill>
                        <a:effectLst/>
                        <a:latin typeface="Calibri" panose="020F0502020204030204" pitchFamily="34" charset="0"/>
                      </a:endParaRPr>
                    </a:p>
                  </a:txBody>
                  <a:tcPr marL="7858" marR="7858" marT="10795" marB="0" anchor="b">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00750255"/>
                  </a:ext>
                </a:extLst>
              </a:tr>
              <a:tr h="158883">
                <a:tc>
                  <a:txBody>
                    <a:bodyPr/>
                    <a:lstStyle/>
                    <a:p>
                      <a:pPr algn="ctr" fontAlgn="b"/>
                      <a:r>
                        <a:rPr lang="en-US" sz="600" b="0" u="none" strike="noStrike" dirty="0">
                          <a:solidFill>
                            <a:sysClr val="windowText" lastClr="000000"/>
                          </a:solidFill>
                          <a:effectLst/>
                        </a:rPr>
                        <a:t>Psychological</a:t>
                      </a:r>
                      <a:r>
                        <a:rPr lang="en-US" sz="600" b="0" u="none" strike="noStrike" baseline="30000" dirty="0">
                          <a:solidFill>
                            <a:sysClr val="windowText" lastClr="000000"/>
                          </a:solidFill>
                          <a:effectLst/>
                        </a:rPr>
                        <a:t>2</a:t>
                      </a:r>
                      <a:endParaRPr lang="en-US" sz="600" b="0" i="0" u="none" strike="noStrike" baseline="30000" dirty="0">
                        <a:solidFill>
                          <a:sysClr val="windowText" lastClr="000000"/>
                        </a:solidFill>
                        <a:effectLst/>
                        <a:latin typeface="Calibri" panose="020F0502020204030204" pitchFamily="34" charset="0"/>
                      </a:endParaRPr>
                    </a:p>
                  </a:txBody>
                  <a:tcPr marL="7858" marR="7858" marT="10795"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accent1"/>
                    </a:solidFill>
                  </a:tcPr>
                </a:tc>
                <a:tc>
                  <a:txBody>
                    <a:bodyPr/>
                    <a:lstStyle/>
                    <a:p>
                      <a:pPr algn="ctr" fontAlgn="b"/>
                      <a:r>
                        <a:rPr lang="en-US" sz="600" u="none" strike="noStrike" dirty="0">
                          <a:effectLst/>
                        </a:rPr>
                        <a:t>-0.137</a:t>
                      </a:r>
                      <a:endParaRPr lang="en-US" sz="600" b="0" i="0" u="none" strike="noStrike" dirty="0">
                        <a:solidFill>
                          <a:srgbClr val="000000"/>
                        </a:solidFill>
                        <a:effectLst/>
                        <a:latin typeface="Calibri" panose="020F0502020204030204" pitchFamily="34" charset="0"/>
                      </a:endParaRPr>
                    </a:p>
                  </a:txBody>
                  <a:tcPr marL="7858" marR="7858" marT="10795" marB="0" anchor="b">
                    <a:lnL w="6350" cap="flat" cmpd="sng" algn="ctr">
                      <a:solidFill>
                        <a:schemeClr val="tx1"/>
                      </a:solidFill>
                      <a:prstDash val="solid"/>
                      <a:round/>
                      <a:headEnd type="none" w="med" len="med"/>
                      <a:tailEnd type="none" w="med" len="med"/>
                    </a:lnL>
                  </a:tcPr>
                </a:tc>
                <a:tc>
                  <a:txBody>
                    <a:bodyPr/>
                    <a:lstStyle/>
                    <a:p>
                      <a:pPr algn="ctr" fontAlgn="b"/>
                      <a:r>
                        <a:rPr lang="en-US" sz="600" b="1" u="none" strike="noStrike" dirty="0">
                          <a:effectLst/>
                        </a:rPr>
                        <a:t>-0.263*</a:t>
                      </a:r>
                      <a:endParaRPr lang="en-US" sz="600" b="1" i="0" u="none" strike="noStrike" dirty="0">
                        <a:solidFill>
                          <a:srgbClr val="000000"/>
                        </a:solidFill>
                        <a:effectLst/>
                        <a:latin typeface="Calibri" panose="020F0502020204030204" pitchFamily="34" charset="0"/>
                      </a:endParaRPr>
                    </a:p>
                  </a:txBody>
                  <a:tcPr marL="7858" marR="7858" marT="10795" marB="0" anchor="b"/>
                </a:tc>
                <a:tc>
                  <a:txBody>
                    <a:bodyPr/>
                    <a:lstStyle/>
                    <a:p>
                      <a:pPr algn="ctr" fontAlgn="b"/>
                      <a:r>
                        <a:rPr lang="en-US" sz="600" b="0" i="0" u="none" strike="noStrike" dirty="0">
                          <a:solidFill>
                            <a:srgbClr val="000000"/>
                          </a:solidFill>
                          <a:effectLst/>
                          <a:latin typeface="Calibri" panose="020F0502020204030204" pitchFamily="34" charset="0"/>
                        </a:rPr>
                        <a:t>1</a:t>
                      </a:r>
                    </a:p>
                  </a:txBody>
                  <a:tcPr marL="7858" marR="7858" marT="10795" marB="0" anchor="b"/>
                </a:tc>
                <a:tc>
                  <a:txBody>
                    <a:bodyPr/>
                    <a:lstStyle/>
                    <a:p>
                      <a:pPr algn="ctr" fontAlgn="b"/>
                      <a:endParaRPr lang="en-US" sz="600" b="0" i="0" u="none" strike="noStrike" dirty="0">
                        <a:solidFill>
                          <a:srgbClr val="FF0000"/>
                        </a:solidFill>
                        <a:effectLst/>
                        <a:latin typeface="Calibri" panose="020F0502020204030204" pitchFamily="34" charset="0"/>
                      </a:endParaRPr>
                    </a:p>
                  </a:txBody>
                  <a:tcPr marL="7858" marR="7858" marT="10795" marB="0" anchor="b"/>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7858" marR="7858" marT="10795" marB="0" anchor="b">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9856942"/>
                  </a:ext>
                </a:extLst>
              </a:tr>
              <a:tr h="158883">
                <a:tc>
                  <a:txBody>
                    <a:bodyPr/>
                    <a:lstStyle/>
                    <a:p>
                      <a:pPr algn="ctr" fontAlgn="b"/>
                      <a:r>
                        <a:rPr lang="en-US" sz="600" b="0" u="none" strike="noStrike" dirty="0">
                          <a:solidFill>
                            <a:sysClr val="windowText" lastClr="000000"/>
                          </a:solidFill>
                          <a:effectLst/>
                        </a:rPr>
                        <a:t>Physical Health</a:t>
                      </a:r>
                      <a:r>
                        <a:rPr lang="en-US" sz="600" b="0" u="none" strike="noStrike" baseline="30000" dirty="0">
                          <a:solidFill>
                            <a:sysClr val="windowText" lastClr="000000"/>
                          </a:solidFill>
                          <a:effectLst/>
                        </a:rPr>
                        <a:t>2</a:t>
                      </a:r>
                      <a:endParaRPr lang="en-US" sz="600" b="0" i="0" u="none" strike="noStrike" baseline="30000" dirty="0">
                        <a:solidFill>
                          <a:sysClr val="windowText" lastClr="000000"/>
                        </a:solidFill>
                        <a:effectLst/>
                        <a:latin typeface="Calibri" panose="020F0502020204030204" pitchFamily="34" charset="0"/>
                      </a:endParaRPr>
                    </a:p>
                  </a:txBody>
                  <a:tcPr marL="7858" marR="7858" marT="10795"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accent1"/>
                    </a:solidFill>
                  </a:tcPr>
                </a:tc>
                <a:tc>
                  <a:txBody>
                    <a:bodyPr/>
                    <a:lstStyle/>
                    <a:p>
                      <a:pPr algn="ctr" fontAlgn="b"/>
                      <a:r>
                        <a:rPr lang="en-US" sz="600" u="none" strike="noStrike" dirty="0">
                          <a:effectLst/>
                        </a:rPr>
                        <a:t>0.066</a:t>
                      </a:r>
                      <a:endParaRPr lang="en-US" sz="600" b="0" i="0" u="none" strike="noStrike" dirty="0">
                        <a:solidFill>
                          <a:srgbClr val="000000"/>
                        </a:solidFill>
                        <a:effectLst/>
                        <a:latin typeface="Calibri" panose="020F0502020204030204" pitchFamily="34" charset="0"/>
                      </a:endParaRPr>
                    </a:p>
                  </a:txBody>
                  <a:tcPr marL="7858" marR="7858" marT="10795" marB="0" anchor="b">
                    <a:lnL w="6350" cap="flat" cmpd="sng" algn="ctr">
                      <a:solidFill>
                        <a:schemeClr val="tx1"/>
                      </a:solidFill>
                      <a:prstDash val="solid"/>
                      <a:round/>
                      <a:headEnd type="none" w="med" len="med"/>
                      <a:tailEnd type="none" w="med" len="med"/>
                    </a:lnL>
                  </a:tcPr>
                </a:tc>
                <a:tc>
                  <a:txBody>
                    <a:bodyPr/>
                    <a:lstStyle/>
                    <a:p>
                      <a:pPr algn="ctr" fontAlgn="b"/>
                      <a:r>
                        <a:rPr lang="en-US" sz="600" u="none" strike="noStrike" dirty="0">
                          <a:effectLst/>
                        </a:rPr>
                        <a:t>-0.026</a:t>
                      </a:r>
                      <a:endParaRPr lang="en-US" sz="600" b="0" i="0" u="none" strike="noStrike" dirty="0">
                        <a:solidFill>
                          <a:srgbClr val="000000"/>
                        </a:solidFill>
                        <a:effectLst/>
                        <a:latin typeface="Calibri" panose="020F0502020204030204" pitchFamily="34" charset="0"/>
                      </a:endParaRPr>
                    </a:p>
                  </a:txBody>
                  <a:tcPr marL="7858" marR="7858" marT="10795" marB="0" anchor="b"/>
                </a:tc>
                <a:tc>
                  <a:txBody>
                    <a:bodyPr/>
                    <a:lstStyle/>
                    <a:p>
                      <a:pPr algn="ctr" fontAlgn="b"/>
                      <a:r>
                        <a:rPr lang="en-US" sz="600" b="1" u="none" strike="noStrike" dirty="0">
                          <a:effectLst/>
                        </a:rPr>
                        <a:t>0.384**</a:t>
                      </a:r>
                      <a:endParaRPr lang="en-US" sz="600" b="1" i="0" u="none" strike="noStrike" dirty="0">
                        <a:solidFill>
                          <a:srgbClr val="FF0000"/>
                        </a:solidFill>
                        <a:effectLst/>
                        <a:latin typeface="Calibri" panose="020F0502020204030204" pitchFamily="34" charset="0"/>
                      </a:endParaRPr>
                    </a:p>
                  </a:txBody>
                  <a:tcPr marL="7858" marR="7858" marT="10795" marB="0" anchor="b"/>
                </a:tc>
                <a:tc>
                  <a:txBody>
                    <a:bodyPr/>
                    <a:lstStyle/>
                    <a:p>
                      <a:pPr algn="ctr" fontAlgn="b"/>
                      <a:r>
                        <a:rPr lang="en-US" sz="600" b="0" i="0" u="none" strike="noStrike" dirty="0">
                          <a:solidFill>
                            <a:srgbClr val="000000"/>
                          </a:solidFill>
                          <a:effectLst/>
                          <a:latin typeface="Calibri" panose="020F0502020204030204" pitchFamily="34" charset="0"/>
                        </a:rPr>
                        <a:t>1</a:t>
                      </a:r>
                    </a:p>
                  </a:txBody>
                  <a:tcPr marL="7858" marR="7858" marT="10795" marB="0" anchor="b"/>
                </a:tc>
                <a:tc>
                  <a:txBody>
                    <a:bodyPr/>
                    <a:lstStyle/>
                    <a:p>
                      <a:pPr algn="ctr" fontAlgn="b"/>
                      <a:endParaRPr lang="en-US" sz="600" b="0" i="0" u="none" strike="noStrike" dirty="0">
                        <a:solidFill>
                          <a:srgbClr val="FF0000"/>
                        </a:solidFill>
                        <a:effectLst/>
                        <a:latin typeface="Calibri" panose="020F0502020204030204" pitchFamily="34" charset="0"/>
                      </a:endParaRPr>
                    </a:p>
                  </a:txBody>
                  <a:tcPr marL="7858" marR="7858" marT="10795" marB="0" anchor="b">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30435952"/>
                  </a:ext>
                </a:extLst>
              </a:tr>
              <a:tr h="158883">
                <a:tc>
                  <a:txBody>
                    <a:bodyPr/>
                    <a:lstStyle/>
                    <a:p>
                      <a:pPr algn="ctr" fontAlgn="b"/>
                      <a:r>
                        <a:rPr lang="en-US" sz="600" b="0" u="none" strike="noStrike" dirty="0">
                          <a:solidFill>
                            <a:sysClr val="windowText" lastClr="000000"/>
                          </a:solidFill>
                          <a:effectLst/>
                        </a:rPr>
                        <a:t>Medical Acuity</a:t>
                      </a:r>
                      <a:endParaRPr lang="en-US" sz="600" b="0" i="0" u="none" strike="noStrike" dirty="0">
                        <a:solidFill>
                          <a:sysClr val="windowText" lastClr="000000"/>
                        </a:solidFill>
                        <a:effectLst/>
                        <a:latin typeface="Calibri" panose="020F0502020204030204" pitchFamily="34" charset="0"/>
                      </a:endParaRPr>
                    </a:p>
                  </a:txBody>
                  <a:tcPr marL="7858" marR="7858" marT="10795"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accent1"/>
                    </a:solidFill>
                  </a:tcPr>
                </a:tc>
                <a:tc>
                  <a:txBody>
                    <a:bodyPr/>
                    <a:lstStyle/>
                    <a:p>
                      <a:pPr algn="ctr" fontAlgn="b"/>
                      <a:r>
                        <a:rPr lang="en-US" sz="600" u="none" strike="noStrike" dirty="0">
                          <a:effectLst/>
                        </a:rPr>
                        <a:t>0.091</a:t>
                      </a:r>
                      <a:endParaRPr lang="en-US" sz="600" b="0" i="0" u="none" strike="noStrike" dirty="0">
                        <a:solidFill>
                          <a:srgbClr val="000000"/>
                        </a:solidFill>
                        <a:effectLst/>
                        <a:latin typeface="Calibri" panose="020F0502020204030204" pitchFamily="34" charset="0"/>
                      </a:endParaRPr>
                    </a:p>
                  </a:txBody>
                  <a:tcPr marL="7858" marR="7858" marT="10795" marB="0" anchor="b">
                    <a:lnL w="63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algn="ctr" fontAlgn="b"/>
                      <a:r>
                        <a:rPr lang="en-US" sz="600" b="1" u="none" strike="noStrike" dirty="0">
                          <a:effectLst/>
                        </a:rPr>
                        <a:t>0.257*</a:t>
                      </a:r>
                      <a:endParaRPr lang="en-US" sz="600" b="1" i="0" u="none" strike="noStrike" dirty="0">
                        <a:solidFill>
                          <a:srgbClr val="FF0000"/>
                        </a:solidFill>
                        <a:effectLst/>
                        <a:latin typeface="Calibri" panose="020F0502020204030204" pitchFamily="34" charset="0"/>
                      </a:endParaRPr>
                    </a:p>
                  </a:txBody>
                  <a:tcPr marL="7858" marR="7858" marT="10795" marB="0" anchor="b">
                    <a:lnB w="19050" cap="flat" cmpd="sng" algn="ctr">
                      <a:solidFill>
                        <a:schemeClr val="tx1"/>
                      </a:solidFill>
                      <a:prstDash val="solid"/>
                      <a:round/>
                      <a:headEnd type="none" w="med" len="med"/>
                      <a:tailEnd type="none" w="med" len="med"/>
                    </a:lnB>
                  </a:tcPr>
                </a:tc>
                <a:tc>
                  <a:txBody>
                    <a:bodyPr/>
                    <a:lstStyle/>
                    <a:p>
                      <a:pPr algn="ctr" fontAlgn="b"/>
                      <a:r>
                        <a:rPr lang="en-US" sz="600" u="none" strike="noStrike" dirty="0">
                          <a:effectLst/>
                        </a:rPr>
                        <a:t>-0.125</a:t>
                      </a:r>
                      <a:endParaRPr lang="en-US" sz="600" b="0" i="0" u="none" strike="noStrike" dirty="0">
                        <a:solidFill>
                          <a:srgbClr val="000000"/>
                        </a:solidFill>
                        <a:effectLst/>
                        <a:latin typeface="Calibri" panose="020F0502020204030204" pitchFamily="34" charset="0"/>
                      </a:endParaRPr>
                    </a:p>
                  </a:txBody>
                  <a:tcPr marL="7858" marR="7858" marT="10795" marB="0" anchor="b">
                    <a:lnB w="19050" cap="flat" cmpd="sng" algn="ctr">
                      <a:solidFill>
                        <a:schemeClr val="tx1"/>
                      </a:solidFill>
                      <a:prstDash val="solid"/>
                      <a:round/>
                      <a:headEnd type="none" w="med" len="med"/>
                      <a:tailEnd type="none" w="med" len="med"/>
                    </a:lnB>
                  </a:tcPr>
                </a:tc>
                <a:tc>
                  <a:txBody>
                    <a:bodyPr/>
                    <a:lstStyle/>
                    <a:p>
                      <a:pPr algn="ctr" fontAlgn="b"/>
                      <a:r>
                        <a:rPr lang="en-US" sz="600" b="1" u="none" strike="noStrike" dirty="0">
                          <a:effectLst/>
                        </a:rPr>
                        <a:t>-0.272*</a:t>
                      </a:r>
                      <a:endParaRPr lang="en-US" sz="600" b="1" i="0" u="none" strike="noStrike" dirty="0">
                        <a:solidFill>
                          <a:srgbClr val="FF0000"/>
                        </a:solidFill>
                        <a:effectLst/>
                        <a:latin typeface="Calibri" panose="020F0502020204030204" pitchFamily="34" charset="0"/>
                      </a:endParaRPr>
                    </a:p>
                  </a:txBody>
                  <a:tcPr marL="7858" marR="7858" marT="10795" marB="0" anchor="b">
                    <a:lnB w="19050" cap="flat" cmpd="sng" algn="ctr">
                      <a:solidFill>
                        <a:schemeClr val="tx1"/>
                      </a:solidFill>
                      <a:prstDash val="solid"/>
                      <a:round/>
                      <a:headEnd type="none" w="med" len="med"/>
                      <a:tailEnd type="none" w="med" len="med"/>
                    </a:lnB>
                  </a:tcPr>
                </a:tc>
                <a:tc>
                  <a:txBody>
                    <a:bodyPr/>
                    <a:lstStyle/>
                    <a:p>
                      <a:pPr algn="ctr" fontAlgn="b"/>
                      <a:r>
                        <a:rPr lang="en-US" sz="600" u="none" strike="noStrike" dirty="0">
                          <a:effectLst/>
                        </a:rPr>
                        <a:t>1</a:t>
                      </a:r>
                      <a:endParaRPr lang="en-US" sz="600" b="0" i="0" u="none" strike="noStrike" dirty="0">
                        <a:solidFill>
                          <a:srgbClr val="000000"/>
                        </a:solidFill>
                        <a:effectLst/>
                        <a:latin typeface="Calibri" panose="020F0502020204030204" pitchFamily="34" charset="0"/>
                      </a:endParaRPr>
                    </a:p>
                  </a:txBody>
                  <a:tcPr marL="7858" marR="7858" marT="10795" marB="0" anchor="b">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3256221"/>
                  </a:ext>
                </a:extLst>
              </a:tr>
            </a:tbl>
          </a:graphicData>
        </a:graphic>
      </p:graphicFrame>
      <p:sp>
        <p:nvSpPr>
          <p:cNvPr id="44" name="TextBox 43"/>
          <p:cNvSpPr txBox="1"/>
          <p:nvPr/>
        </p:nvSpPr>
        <p:spPr>
          <a:xfrm>
            <a:off x="3502111" y="7082677"/>
            <a:ext cx="1854802" cy="169277"/>
          </a:xfrm>
          <a:prstGeom prst="rect">
            <a:avLst/>
          </a:prstGeom>
          <a:noFill/>
        </p:spPr>
        <p:txBody>
          <a:bodyPr wrap="square" rtlCol="0">
            <a:spAutoFit/>
          </a:bodyPr>
          <a:lstStyle/>
          <a:p>
            <a:r>
              <a:rPr lang="en-US" sz="500" i="1" dirty="0"/>
              <a:t>1. MPAI-4 Indices, 2. WHOQOL-BREF Domains, * p&lt;.05, **p&lt;.001</a:t>
            </a:r>
          </a:p>
        </p:txBody>
      </p:sp>
      <p:sp>
        <p:nvSpPr>
          <p:cNvPr id="35" name="Shape 62">
            <a:extLst>
              <a:ext uri="{FF2B5EF4-FFF2-40B4-BE49-F238E27FC236}">
                <a16:creationId xmlns:a16="http://schemas.microsoft.com/office/drawing/2014/main" id="{D693EE4F-34FB-4008-8F56-69C980CDBDFF}"/>
              </a:ext>
            </a:extLst>
          </p:cNvPr>
          <p:cNvSpPr txBox="1"/>
          <p:nvPr/>
        </p:nvSpPr>
        <p:spPr>
          <a:xfrm>
            <a:off x="7060909" y="4533269"/>
            <a:ext cx="2839223" cy="613302"/>
          </a:xfrm>
          <a:prstGeom prst="rect">
            <a:avLst/>
          </a:prstGeom>
          <a:solidFill>
            <a:schemeClr val="accent3">
              <a:lumMod val="20000"/>
              <a:lumOff val="80000"/>
            </a:schemeClr>
          </a:solidFill>
          <a:ln w="19050" cap="flat" cmpd="sng">
            <a:solidFill>
              <a:schemeClr val="dk1"/>
            </a:solidFill>
            <a:prstDash val="solid"/>
            <a:miter/>
            <a:headEnd type="none" w="med" len="med"/>
            <a:tailEnd type="none" w="med" len="med"/>
          </a:ln>
        </p:spPr>
        <p:txBody>
          <a:bodyPr lIns="45720" tIns="45720" rIns="45720" bIns="45720" anchor="t" anchorCtr="0">
            <a:noAutofit/>
          </a:bodyPr>
          <a:lstStyle/>
          <a:p>
            <a:pPr marL="57150" indent="-57150">
              <a:buFont typeface="Arial" panose="020B0604020202020204" pitchFamily="34" charset="0"/>
              <a:buChar char="•"/>
            </a:pPr>
            <a:r>
              <a:rPr lang="en-US" sz="650" dirty="0"/>
              <a:t>Mood is an important component of an individual’s well-being and an influential factor of rehabilitation, regardless various demographic factors (e.g., age, years post injury, gender).</a:t>
            </a:r>
          </a:p>
          <a:p>
            <a:pPr marL="57150" indent="-57150">
              <a:buFont typeface="Arial" panose="020B0604020202020204" pitchFamily="34" charset="0"/>
              <a:buChar char="•"/>
            </a:pPr>
            <a:r>
              <a:rPr lang="en-US" sz="650" dirty="0"/>
              <a:t>Findings highlight the utility of periodic outcome measures in post-acute rehabilitation facilities providing care to severe ABI populations.</a:t>
            </a:r>
          </a:p>
          <a:p>
            <a:endParaRPr lang="en-US" sz="650" dirty="0"/>
          </a:p>
          <a:p>
            <a:endParaRPr lang="en-US" sz="650" dirty="0"/>
          </a:p>
        </p:txBody>
      </p:sp>
      <p:sp>
        <p:nvSpPr>
          <p:cNvPr id="36" name="TextBox 35">
            <a:extLst>
              <a:ext uri="{FF2B5EF4-FFF2-40B4-BE49-F238E27FC236}">
                <a16:creationId xmlns:a16="http://schemas.microsoft.com/office/drawing/2014/main" id="{BDF3EA55-917D-4AF6-9CA5-CDB732A8C6F8}"/>
              </a:ext>
            </a:extLst>
          </p:cNvPr>
          <p:cNvSpPr txBox="1"/>
          <p:nvPr/>
        </p:nvSpPr>
        <p:spPr>
          <a:xfrm>
            <a:off x="8009232" y="4303461"/>
            <a:ext cx="890424" cy="246221"/>
          </a:xfrm>
          <a:prstGeom prst="rect">
            <a:avLst/>
          </a:prstGeom>
          <a:noFill/>
        </p:spPr>
        <p:txBody>
          <a:bodyPr wrap="square" rtlCol="0">
            <a:spAutoFit/>
          </a:bodyPr>
          <a:lstStyle/>
          <a:p>
            <a:pPr algn="ctr"/>
            <a:r>
              <a:rPr lang="en-US" sz="1000" b="1" dirty="0"/>
              <a:t>Conclusions</a:t>
            </a:r>
          </a:p>
        </p:txBody>
      </p:sp>
      <p:graphicFrame>
        <p:nvGraphicFramePr>
          <p:cNvPr id="38" name="Table 37"/>
          <p:cNvGraphicFramePr>
            <a:graphicFrameLocks noGrp="1"/>
          </p:cNvGraphicFramePr>
          <p:nvPr>
            <p:extLst>
              <p:ext uri="{D42A27DB-BD31-4B8C-83A1-F6EECF244321}">
                <p14:modId xmlns:p14="http://schemas.microsoft.com/office/powerpoint/2010/main" val="1976306066"/>
              </p:ext>
            </p:extLst>
          </p:nvPr>
        </p:nvGraphicFramePr>
        <p:xfrm>
          <a:off x="3441132" y="4856582"/>
          <a:ext cx="3416868" cy="877135"/>
        </p:xfrm>
        <a:graphic>
          <a:graphicData uri="http://schemas.openxmlformats.org/drawingml/2006/table">
            <a:tbl>
              <a:tblPr firstRow="1" bandRow="1">
                <a:tableStyleId>{6E25E649-3F16-4E02-A733-19D2CDBF48F0}</a:tableStyleId>
              </a:tblPr>
              <a:tblGrid>
                <a:gridCol w="216468">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4572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gridCol w="457200">
                  <a:extLst>
                    <a:ext uri="{9D8B030D-6E8A-4147-A177-3AD203B41FA5}">
                      <a16:colId xmlns:a16="http://schemas.microsoft.com/office/drawing/2014/main" val="20006"/>
                    </a:ext>
                  </a:extLst>
                </a:gridCol>
                <a:gridCol w="457200">
                  <a:extLst>
                    <a:ext uri="{9D8B030D-6E8A-4147-A177-3AD203B41FA5}">
                      <a16:colId xmlns:a16="http://schemas.microsoft.com/office/drawing/2014/main" val="20007"/>
                    </a:ext>
                  </a:extLst>
                </a:gridCol>
              </a:tblGrid>
              <a:tr h="198862">
                <a:tc>
                  <a:txBody>
                    <a:bodyPr/>
                    <a:lstStyle/>
                    <a:p>
                      <a:pPr algn="ctr"/>
                      <a:endParaRPr lang="en-US" sz="590" b="0" dirty="0">
                        <a:solidFill>
                          <a:schemeClr val="tx1"/>
                        </a:solidFill>
                      </a:endParaRPr>
                    </a:p>
                  </a:txBody>
                  <a:tcPr>
                    <a:lnL w="190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r>
                        <a:rPr lang="en-US" sz="600" b="0" dirty="0">
                          <a:solidFill>
                            <a:schemeClr val="tx1"/>
                          </a:solidFill>
                        </a:rPr>
                        <a:t>MPAI-4 Indices</a:t>
                      </a:r>
                    </a:p>
                  </a:txBody>
                  <a:tcPr marL="9144" marR="9144"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600" b="0" dirty="0">
                        <a:solidFill>
                          <a:schemeClr val="tx1"/>
                        </a:solidFill>
                      </a:endParaRPr>
                    </a:p>
                  </a:txBody>
                  <a:tcPr marL="9144" marR="9144" anchor="ctr">
                    <a:lnL>
                      <a:noFill/>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600" b="0" baseline="30000" dirty="0">
                        <a:solidFill>
                          <a:schemeClr val="tx1"/>
                        </a:solidFill>
                      </a:endParaRPr>
                    </a:p>
                  </a:txBody>
                  <a:tcPr marL="9144" marR="9144" anchor="ctr">
                    <a:lnL>
                      <a:noFill/>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4">
                  <a:txBody>
                    <a:bodyPr/>
                    <a:lstStyle/>
                    <a:p>
                      <a:pPr algn="ctr"/>
                      <a:r>
                        <a:rPr lang="en-US" sz="600" b="0" baseline="0" dirty="0">
                          <a:solidFill>
                            <a:schemeClr val="tx1"/>
                          </a:solidFill>
                        </a:rPr>
                        <a:t>WHOQOL-BREF Domains</a:t>
                      </a:r>
                    </a:p>
                  </a:txBody>
                  <a:tcPr marL="9144" marR="9144"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600" b="0" baseline="30000" dirty="0">
                        <a:solidFill>
                          <a:schemeClr val="tx1"/>
                        </a:solidFill>
                      </a:endParaRPr>
                    </a:p>
                  </a:txBody>
                  <a:tcPr marL="9144" marR="9144" anchor="ctr">
                    <a:lnL>
                      <a:noFill/>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600" b="0" baseline="30000" dirty="0">
                        <a:solidFill>
                          <a:schemeClr val="tx1"/>
                        </a:solidFill>
                      </a:endParaRPr>
                    </a:p>
                  </a:txBody>
                  <a:tcPr anchor="ctr">
                    <a:lnL>
                      <a:noFill/>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600" b="0" baseline="30000" dirty="0">
                        <a:solidFill>
                          <a:schemeClr val="tx1"/>
                        </a:solidFill>
                      </a:endParaRPr>
                    </a:p>
                  </a:txBody>
                  <a:tcPr marL="9144" marR="9144" anchor="ctr">
                    <a:lnL>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3430889"/>
                  </a:ext>
                </a:extLst>
              </a:tr>
              <a:tr h="193891">
                <a:tc>
                  <a:txBody>
                    <a:bodyPr/>
                    <a:lstStyle/>
                    <a:p>
                      <a:pPr algn="ctr"/>
                      <a:endParaRPr lang="en-US" sz="570" b="0" dirty="0">
                        <a:solidFill>
                          <a:schemeClr val="tx1"/>
                        </a:solidFill>
                      </a:endParaRPr>
                    </a:p>
                  </a:txBody>
                  <a:tcPr>
                    <a:lnL w="190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570" b="0" dirty="0">
                          <a:solidFill>
                            <a:schemeClr val="tx1"/>
                          </a:solidFill>
                        </a:rPr>
                        <a:t>Ability</a:t>
                      </a:r>
                    </a:p>
                  </a:txBody>
                  <a:tcPr marL="9144" marR="9144" anchor="ctr">
                    <a:lnL w="12700" cap="flat" cmpd="sng" algn="ctr">
                      <a:noFill/>
                      <a:prstDash val="solid"/>
                      <a:round/>
                      <a:headEnd type="none" w="med" len="med"/>
                      <a:tailEnd type="none" w="med" len="med"/>
                    </a:lnL>
                    <a:lnR>
                      <a:noFill/>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570" b="0" dirty="0">
                          <a:solidFill>
                            <a:schemeClr val="tx1"/>
                          </a:solidFill>
                        </a:rPr>
                        <a:t>Adjustment</a:t>
                      </a:r>
                    </a:p>
                  </a:txBody>
                  <a:tcPr marL="9144" marR="9144" anchor="ctr">
                    <a:lnL>
                      <a:noFill/>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570" b="0" dirty="0">
                          <a:solidFill>
                            <a:schemeClr val="tx1"/>
                          </a:solidFill>
                        </a:rPr>
                        <a:t>Participation</a:t>
                      </a:r>
                      <a:endParaRPr lang="en-US" sz="570" b="0" baseline="30000" dirty="0">
                        <a:solidFill>
                          <a:schemeClr val="tx1"/>
                        </a:solidFill>
                      </a:endParaRPr>
                    </a:p>
                  </a:txBody>
                  <a:tcPr marL="9144" marR="9144" anchor="ctr">
                    <a:lnL>
                      <a:noFill/>
                    </a:lnL>
                    <a:lnR w="127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570" b="0" dirty="0">
                          <a:solidFill>
                            <a:schemeClr val="tx1"/>
                          </a:solidFill>
                        </a:rPr>
                        <a:t>Physical</a:t>
                      </a:r>
                      <a:endParaRPr lang="en-US" sz="570" b="0" baseline="30000" dirty="0">
                        <a:solidFill>
                          <a:schemeClr val="tx1"/>
                        </a:solidFill>
                      </a:endParaRPr>
                    </a:p>
                  </a:txBody>
                  <a:tcPr marL="9144" marR="9144"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570" b="0" dirty="0">
                          <a:solidFill>
                            <a:schemeClr val="tx1"/>
                          </a:solidFill>
                        </a:rPr>
                        <a:t>Psychological</a:t>
                      </a:r>
                      <a:endParaRPr lang="en-US" sz="570" b="0" baseline="30000" dirty="0">
                        <a:solidFill>
                          <a:schemeClr val="tx1"/>
                        </a:solidFill>
                      </a:endParaRPr>
                    </a:p>
                  </a:txBody>
                  <a:tcPr marL="9144" marR="9144" anchor="ctr">
                    <a:lnL>
                      <a:noFill/>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570" b="0" dirty="0">
                          <a:solidFill>
                            <a:schemeClr val="tx1"/>
                          </a:solidFill>
                        </a:rPr>
                        <a:t>Social</a:t>
                      </a:r>
                      <a:endParaRPr lang="en-US" sz="570" b="0" baseline="30000" dirty="0">
                        <a:solidFill>
                          <a:schemeClr val="tx1"/>
                        </a:solidFill>
                      </a:endParaRPr>
                    </a:p>
                  </a:txBody>
                  <a:tcPr anchor="ctr">
                    <a:lnL>
                      <a:noFill/>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570" b="0" dirty="0">
                          <a:solidFill>
                            <a:schemeClr val="tx1"/>
                          </a:solidFill>
                        </a:rPr>
                        <a:t>Environment</a:t>
                      </a:r>
                      <a:endParaRPr lang="en-US" sz="570" b="0" baseline="30000" dirty="0">
                        <a:solidFill>
                          <a:schemeClr val="tx1"/>
                        </a:solidFill>
                      </a:endParaRPr>
                    </a:p>
                  </a:txBody>
                  <a:tcPr marL="9144" marR="9144" anchor="ctr">
                    <a:lnL>
                      <a:noFill/>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42191">
                <a:tc>
                  <a:txBody>
                    <a:bodyPr/>
                    <a:lstStyle/>
                    <a:p>
                      <a:pPr algn="ctr"/>
                      <a:r>
                        <a:rPr lang="en-US" sz="570" dirty="0"/>
                        <a:t>Mean</a:t>
                      </a:r>
                    </a:p>
                  </a:txBody>
                  <a:tcPr marL="9144" marR="9144"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570" u="none" strike="noStrike" dirty="0">
                          <a:effectLst/>
                        </a:rPr>
                        <a:t>20.25</a:t>
                      </a:r>
                      <a:endParaRPr lang="en-US" sz="57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570" u="none" strike="noStrike" dirty="0">
                          <a:effectLst/>
                        </a:rPr>
                        <a:t>21.61</a:t>
                      </a:r>
                      <a:endParaRPr lang="en-US" sz="570" b="0" i="0" u="none" strike="noStrike" dirty="0">
                        <a:solidFill>
                          <a:srgbClr val="000000"/>
                        </a:solidFill>
                        <a:effectLst/>
                        <a:latin typeface="Calibri"/>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570" u="none" strike="noStrike" dirty="0">
                          <a:effectLst/>
                        </a:rPr>
                        <a:t>20.60</a:t>
                      </a:r>
                      <a:endParaRPr lang="en-US" sz="570" b="0" i="0" u="none" strike="noStrike" dirty="0">
                        <a:solidFill>
                          <a:srgbClr val="000000"/>
                        </a:solidFill>
                        <a:effectLst/>
                        <a:latin typeface="Calibri"/>
                      </a:endParaRP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570" u="none" strike="noStrike" dirty="0">
                          <a:effectLst/>
                        </a:rPr>
                        <a:t>25.54</a:t>
                      </a:r>
                      <a:endParaRPr lang="en-US" sz="57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570" u="none" strike="noStrike" dirty="0">
                          <a:effectLst/>
                        </a:rPr>
                        <a:t>22.05</a:t>
                      </a:r>
                      <a:endParaRPr lang="en-US" sz="570" b="0" i="0" u="none" strike="noStrike" dirty="0">
                        <a:solidFill>
                          <a:srgbClr val="000000"/>
                        </a:solidFill>
                        <a:effectLst/>
                        <a:latin typeface="Calibri"/>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570" u="none" strike="noStrike" dirty="0">
                          <a:effectLst/>
                        </a:rPr>
                        <a:t>9.64</a:t>
                      </a:r>
                      <a:endParaRPr lang="en-US" sz="570" b="0" i="0" u="none" strike="noStrike" dirty="0">
                        <a:solidFill>
                          <a:srgbClr val="000000"/>
                        </a:solidFill>
                        <a:effectLst/>
                        <a:latin typeface="Calibri"/>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570" u="none" strike="noStrike" dirty="0">
                          <a:effectLst/>
                        </a:rPr>
                        <a:t>31.19</a:t>
                      </a:r>
                      <a:endParaRPr lang="en-US" sz="570" b="0" i="0" u="none" strike="noStrike" dirty="0">
                        <a:solidFill>
                          <a:srgbClr val="000000"/>
                        </a:solidFill>
                        <a:effectLst/>
                        <a:latin typeface="Calibri"/>
                      </a:endParaRPr>
                    </a:p>
                  </a:txBody>
                  <a:tcPr marL="9525" marR="9525" marT="9525" marB="0" anchor="ctr">
                    <a:lnL>
                      <a:noFill/>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42191">
                <a:tc>
                  <a:txBody>
                    <a:bodyPr/>
                    <a:lstStyle/>
                    <a:p>
                      <a:pPr algn="ctr"/>
                      <a:r>
                        <a:rPr lang="en-US" sz="570" dirty="0"/>
                        <a:t>SD</a:t>
                      </a:r>
                    </a:p>
                  </a:txBody>
                  <a:tcPr marL="9144" marR="9144"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570" u="none" strike="noStrike" dirty="0">
                          <a:effectLst/>
                        </a:rPr>
                        <a:t>6.75</a:t>
                      </a:r>
                      <a:endParaRPr lang="en-US" sz="57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570" u="none" strike="noStrike" dirty="0">
                          <a:effectLst/>
                        </a:rPr>
                        <a:t>6.45</a:t>
                      </a:r>
                      <a:endParaRPr lang="en-US" sz="570" b="0" i="0" u="none" strike="noStrike" dirty="0">
                        <a:solidFill>
                          <a:srgbClr val="000000"/>
                        </a:solidFill>
                        <a:effectLst/>
                        <a:latin typeface="Calibri"/>
                      </a:endParaRPr>
                    </a:p>
                  </a:txBody>
                  <a:tcPr marL="9525" marR="9525" marT="9525" marB="0" anchor="ctr">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570" u="none" strike="noStrike" dirty="0">
                          <a:effectLst/>
                        </a:rPr>
                        <a:t>5.24</a:t>
                      </a:r>
                      <a:endParaRPr lang="en-US" sz="570" b="0" i="0" u="none" strike="noStrike" dirty="0">
                        <a:solidFill>
                          <a:srgbClr val="000000"/>
                        </a:solidFill>
                        <a:effectLst/>
                        <a:latin typeface="Calibri"/>
                      </a:endParaRPr>
                    </a:p>
                  </a:txBody>
                  <a:tcPr marL="9525" marR="9525" marT="9525" marB="0" anchor="ctr">
                    <a:lnL>
                      <a:noFill/>
                    </a:lnL>
                    <a:lnR w="1270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570" u="none" strike="noStrike" dirty="0">
                          <a:effectLst/>
                        </a:rPr>
                        <a:t>5.15</a:t>
                      </a:r>
                      <a:endParaRPr lang="en-US" sz="57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570" u="none" strike="noStrike" dirty="0">
                          <a:effectLst/>
                        </a:rPr>
                        <a:t>4.55</a:t>
                      </a:r>
                      <a:endParaRPr lang="en-US" sz="570" b="0" i="0" u="none" strike="noStrike" dirty="0">
                        <a:solidFill>
                          <a:srgbClr val="000000"/>
                        </a:solidFill>
                        <a:effectLst/>
                        <a:latin typeface="Calibri"/>
                      </a:endParaRPr>
                    </a:p>
                  </a:txBody>
                  <a:tcPr marL="9525" marR="9525" marT="9525" marB="0" anchor="ctr">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570" u="none" strike="noStrike" dirty="0">
                          <a:effectLst/>
                        </a:rPr>
                        <a:t>3.50</a:t>
                      </a:r>
                      <a:endParaRPr lang="en-US" sz="570" b="0" i="0" u="none" strike="noStrike" dirty="0">
                        <a:solidFill>
                          <a:srgbClr val="000000"/>
                        </a:solidFill>
                        <a:effectLst/>
                        <a:latin typeface="Calibri"/>
                      </a:endParaRPr>
                    </a:p>
                  </a:txBody>
                  <a:tcPr marL="9525" marR="9525" marT="9525" marB="0" anchor="ctr">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570" u="none" strike="noStrike" dirty="0">
                          <a:effectLst/>
                        </a:rPr>
                        <a:t>6.22</a:t>
                      </a:r>
                      <a:endParaRPr lang="en-US" sz="570" b="0" i="0" u="none" strike="noStrike" dirty="0">
                        <a:solidFill>
                          <a:srgbClr val="000000"/>
                        </a:solidFill>
                        <a:effectLst/>
                        <a:latin typeface="Calibri"/>
                      </a:endParaRPr>
                    </a:p>
                  </a:txBody>
                  <a:tcPr marL="9525" marR="9525" marT="9525" marB="0" anchor="ctr">
                    <a:lnL>
                      <a:noFill/>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41" name="TextBox 40">
            <a:extLst>
              <a:ext uri="{FF2B5EF4-FFF2-40B4-BE49-F238E27FC236}">
                <a16:creationId xmlns:a16="http://schemas.microsoft.com/office/drawing/2014/main" id="{B2FA4C93-2022-4E2F-9D77-E4D6308CFD07}"/>
              </a:ext>
            </a:extLst>
          </p:cNvPr>
          <p:cNvSpPr txBox="1"/>
          <p:nvPr/>
        </p:nvSpPr>
        <p:spPr>
          <a:xfrm>
            <a:off x="4300023" y="4603339"/>
            <a:ext cx="1815529" cy="246221"/>
          </a:xfrm>
          <a:prstGeom prst="rect">
            <a:avLst/>
          </a:prstGeom>
          <a:noFill/>
        </p:spPr>
        <p:txBody>
          <a:bodyPr wrap="square" rtlCol="0">
            <a:spAutoFit/>
          </a:bodyPr>
          <a:lstStyle/>
          <a:p>
            <a:pPr algn="ctr"/>
            <a:r>
              <a:rPr lang="en-US" sz="1000" b="1" dirty="0"/>
              <a:t>Table 2. Functional Outcomes</a:t>
            </a:r>
          </a:p>
        </p:txBody>
      </p:sp>
      <p:graphicFrame>
        <p:nvGraphicFramePr>
          <p:cNvPr id="47" name="Chart 46"/>
          <p:cNvGraphicFramePr>
            <a:graphicFrameLocks/>
          </p:cNvGraphicFramePr>
          <p:nvPr>
            <p:extLst>
              <p:ext uri="{D42A27DB-BD31-4B8C-83A1-F6EECF244321}">
                <p14:modId xmlns:p14="http://schemas.microsoft.com/office/powerpoint/2010/main" val="2353594573"/>
              </p:ext>
            </p:extLst>
          </p:nvPr>
        </p:nvGraphicFramePr>
        <p:xfrm>
          <a:off x="3441134" y="3089174"/>
          <a:ext cx="3411903" cy="1482412"/>
        </p:xfrm>
        <a:graphic>
          <a:graphicData uri="http://schemas.openxmlformats.org/drawingml/2006/chart">
            <c:chart xmlns:c="http://schemas.openxmlformats.org/drawingml/2006/chart" xmlns:r="http://schemas.openxmlformats.org/officeDocument/2006/relationships" r:id="rId4"/>
          </a:graphicData>
        </a:graphic>
      </p:graphicFrame>
      <p:sp>
        <p:nvSpPr>
          <p:cNvPr id="49" name="Shape 62">
            <a:extLst>
              <a:ext uri="{FF2B5EF4-FFF2-40B4-BE49-F238E27FC236}">
                <a16:creationId xmlns:a16="http://schemas.microsoft.com/office/drawing/2014/main" id="{5B2CD2C9-7C97-4358-989E-A8398AAB2422}"/>
              </a:ext>
            </a:extLst>
          </p:cNvPr>
          <p:cNvSpPr txBox="1"/>
          <p:nvPr/>
        </p:nvSpPr>
        <p:spPr>
          <a:xfrm>
            <a:off x="7064444" y="1780755"/>
            <a:ext cx="2839223" cy="1047938"/>
          </a:xfrm>
          <a:prstGeom prst="rect">
            <a:avLst/>
          </a:prstGeom>
          <a:solidFill>
            <a:schemeClr val="accent3">
              <a:lumMod val="20000"/>
              <a:lumOff val="80000"/>
            </a:schemeClr>
          </a:solidFill>
          <a:ln w="19050" cap="flat" cmpd="sng">
            <a:solidFill>
              <a:schemeClr val="dk1"/>
            </a:solidFill>
            <a:prstDash val="solid"/>
            <a:miter/>
            <a:headEnd type="none" w="med" len="med"/>
            <a:tailEnd type="none" w="med" len="med"/>
          </a:ln>
        </p:spPr>
        <p:txBody>
          <a:bodyPr lIns="45720" tIns="45720" rIns="45720" bIns="45720" anchor="t" anchorCtr="0">
            <a:noAutofit/>
          </a:bodyPr>
          <a:lstStyle/>
          <a:p>
            <a:pPr marL="115888" indent="-115888">
              <a:buFont typeface="Arial" panose="020B0604020202020204" pitchFamily="34" charset="0"/>
              <a:buChar char="•"/>
              <a:tabLst>
                <a:tab pos="55563" algn="l"/>
              </a:tabLst>
            </a:pPr>
            <a:r>
              <a:rPr lang="en-US" sz="650" dirty="0"/>
              <a:t>MPAI-4 scores were considered average for people involved in residential rehabilitation following brain injury.</a:t>
            </a:r>
            <a:r>
              <a:rPr lang="en-US" sz="650" baseline="30000" dirty="0"/>
              <a:t>2</a:t>
            </a:r>
          </a:p>
          <a:p>
            <a:pPr marL="115888" indent="-115888">
              <a:buFont typeface="Arial" panose="020B0604020202020204" pitchFamily="34" charset="0"/>
              <a:buChar char="•"/>
            </a:pPr>
            <a:r>
              <a:rPr lang="en-US" sz="650" dirty="0"/>
              <a:t>Resident age and gender were associated with medical resource utilization, such that older males had higher levels of medical acuity.</a:t>
            </a:r>
          </a:p>
          <a:p>
            <a:pPr marL="115888" indent="-115888">
              <a:buFont typeface="Arial" panose="020B0604020202020204" pitchFamily="34" charset="0"/>
              <a:buChar char="•"/>
              <a:tabLst>
                <a:tab pos="2743200" algn="l"/>
              </a:tabLst>
            </a:pPr>
            <a:r>
              <a:rPr lang="en-US" sz="650" dirty="0"/>
              <a:t>Overall mood functioning was associated with psychological quality of life (p&lt;.05).</a:t>
            </a:r>
          </a:p>
          <a:p>
            <a:pPr marL="115888" indent="-115888">
              <a:buFont typeface="Arial" panose="020B0604020202020204" pitchFamily="34" charset="0"/>
              <a:buChar char="•"/>
            </a:pPr>
            <a:r>
              <a:rPr lang="en-US" sz="650" dirty="0"/>
              <a:t>The WHOQOL-BREF Psychological and Physical domains were significantly correlated in the positive direction (p&lt;.001)</a:t>
            </a:r>
          </a:p>
          <a:p>
            <a:pPr marL="341313" lvl="2" indent="-55563">
              <a:buFont typeface="Arial" panose="020B0604020202020204" pitchFamily="34" charset="0"/>
              <a:buChar char="•"/>
            </a:pPr>
            <a:r>
              <a:rPr lang="en-US" sz="650" dirty="0"/>
              <a:t>Persons with lower levels of physical health also suffered from lower levels of psychological health.</a:t>
            </a:r>
            <a:br>
              <a:rPr lang="en-US" sz="650" dirty="0"/>
            </a:br>
            <a:endParaRPr lang="en-US" sz="650" dirty="0"/>
          </a:p>
          <a:p>
            <a:pPr marL="114300" indent="-114300">
              <a:buFont typeface="Arial" panose="020B0604020202020204" pitchFamily="34" charset="0"/>
              <a:buChar char="•"/>
              <a:tabLst>
                <a:tab pos="55563" algn="l"/>
              </a:tabLst>
            </a:pPr>
            <a:endParaRPr lang="en-US" sz="650" dirty="0"/>
          </a:p>
          <a:p>
            <a:pPr marL="342900" lvl="1" indent="-95250">
              <a:buFont typeface="Arial" panose="020B0604020202020204" pitchFamily="34" charset="0"/>
              <a:buChar char="•"/>
            </a:pPr>
            <a:endParaRPr lang="en-US" sz="650" dirty="0"/>
          </a:p>
        </p:txBody>
      </p:sp>
    </p:spTree>
    <p:extLst>
      <p:ext uri="{BB962C8B-B14F-4D97-AF65-F5344CB8AC3E}">
        <p14:creationId xmlns:p14="http://schemas.microsoft.com/office/powerpoint/2010/main" val="20519086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966</TotalTime>
  <Words>1069</Words>
  <Application>Microsoft Office PowerPoint</Application>
  <PresentationFormat>Custom</PresentationFormat>
  <Paragraphs>123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Tiffany</dc:creator>
  <cp:lastModifiedBy>Danielle Stepien</cp:lastModifiedBy>
  <cp:revision>77</cp:revision>
  <cp:lastPrinted>2019-01-10T17:30:17Z</cp:lastPrinted>
  <dcterms:created xsi:type="dcterms:W3CDTF">2018-12-01T22:49:56Z</dcterms:created>
  <dcterms:modified xsi:type="dcterms:W3CDTF">2019-01-22T22:44:42Z</dcterms:modified>
</cp:coreProperties>
</file>